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1" r:id="rId3"/>
    <p:sldId id="290" r:id="rId4"/>
    <p:sldId id="264" r:id="rId5"/>
    <p:sldId id="292" r:id="rId6"/>
    <p:sldId id="293" r:id="rId7"/>
    <p:sldId id="301" r:id="rId8"/>
    <p:sldId id="300" r:id="rId9"/>
    <p:sldId id="304" r:id="rId10"/>
    <p:sldId id="305" r:id="rId11"/>
    <p:sldId id="294" r:id="rId12"/>
    <p:sldId id="295" r:id="rId13"/>
    <p:sldId id="296" r:id="rId14"/>
    <p:sldId id="297" r:id="rId15"/>
    <p:sldId id="298" r:id="rId16"/>
    <p:sldId id="299" r:id="rId17"/>
    <p:sldId id="306" r:id="rId18"/>
    <p:sldId id="307" r:id="rId19"/>
    <p:sldId id="308" r:id="rId20"/>
    <p:sldId id="309" r:id="rId21"/>
    <p:sldId id="310" r:id="rId22"/>
    <p:sldId id="311" r:id="rId23"/>
    <p:sldId id="312" r:id="rId24"/>
    <p:sldId id="313" r:id="rId25"/>
    <p:sldId id="315" r:id="rId26"/>
    <p:sldId id="318" r:id="rId27"/>
    <p:sldId id="319" r:id="rId28"/>
    <p:sldId id="320" r:id="rId29"/>
    <p:sldId id="321" r:id="rId30"/>
    <p:sldId id="322" r:id="rId31"/>
    <p:sldId id="323" r:id="rId32"/>
    <p:sldId id="324" r:id="rId33"/>
    <p:sldId id="325" r:id="rId34"/>
    <p:sldId id="328" r:id="rId35"/>
    <p:sldId id="326" r:id="rId36"/>
    <p:sldId id="329" r:id="rId37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FF7C8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0" d="100"/>
          <a:sy n="80" d="100"/>
        </p:scale>
        <p:origin x="120" y="7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1">
  <dgm:title val=""/>
  <dgm:desc val=""/>
  <dgm:catLst>
    <dgm:cat type="accent2" pri="11100"/>
  </dgm:catLst>
  <dgm:styleLbl name="node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4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2">
        <a:alpha val="4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2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2">
        <a:alpha val="90000"/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B69F197-1CBB-45B3-888E-FBD856427A5A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CN" altLang="en-US"/>
        </a:p>
      </dgm:t>
    </dgm:pt>
    <dgm:pt modelId="{7CCBFFFB-2567-463B-9642-FB7575F6CD1C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36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助 学 贷 款</a:t>
          </a:r>
          <a:endParaRPr lang="zh-CN" altLang="en-US" sz="3600" b="1" dirty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7EB9D4B2-3F4D-4BCD-B744-77FC4E077461}" type="parTrans" cxnId="{D9BE2959-F4C1-4FCE-AA1B-7BCEF5A5ED1A}">
      <dgm:prSet/>
      <dgm:spPr/>
      <dgm:t>
        <a:bodyPr/>
        <a:lstStyle/>
        <a:p>
          <a:endParaRPr lang="zh-CN" altLang="en-US"/>
        </a:p>
      </dgm:t>
    </dgm:pt>
    <dgm:pt modelId="{D5A07124-EDF5-4418-A67F-FBBB3655599B}" type="sibTrans" cxnId="{D9BE2959-F4C1-4FCE-AA1B-7BCEF5A5ED1A}">
      <dgm:prSet/>
      <dgm:spPr/>
      <dgm:t>
        <a:bodyPr/>
        <a:lstStyle/>
        <a:p>
          <a:endParaRPr lang="zh-CN" altLang="en-US"/>
        </a:p>
      </dgm:t>
    </dgm:pt>
    <dgm:pt modelId="{FB391B3C-393A-4AD0-9B4C-E1A36F3FF65A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校园地助学贷款</a:t>
          </a:r>
          <a:endParaRPr lang="en-US" altLang="zh-CN" sz="2800" dirty="0" smtClean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35FA8200-D6EE-4744-A8C8-7F6193443A7A}" type="parTrans" cxnId="{62EEC374-E4E2-4CDA-BD13-5A19C702EE49}">
      <dgm:prSet/>
      <dgm:spPr/>
      <dgm:t>
        <a:bodyPr/>
        <a:lstStyle/>
        <a:p>
          <a:endParaRPr lang="zh-CN" altLang="en-US"/>
        </a:p>
      </dgm:t>
    </dgm:pt>
    <dgm:pt modelId="{1FD0DFFE-F41A-4B08-AB44-F45889F4A072}" type="sibTrans" cxnId="{62EEC374-E4E2-4CDA-BD13-5A19C702EE49}">
      <dgm:prSet/>
      <dgm:spPr/>
      <dgm:t>
        <a:bodyPr/>
        <a:lstStyle/>
        <a:p>
          <a:endParaRPr lang="zh-CN" altLang="en-US"/>
        </a:p>
      </dgm:t>
    </dgm:pt>
    <dgm:pt modelId="{C6744F1A-33B1-40F6-B0AE-B5038958CC2A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生源地助学贷款</a:t>
          </a:r>
          <a:endParaRPr lang="zh-CN" altLang="en-US" sz="2800" dirty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239B92AD-9A8A-4E49-AC1A-A7B357EC03B9}" type="parTrans" cxnId="{6C3F715E-3BB8-4079-8869-4C43418DE068}">
      <dgm:prSet/>
      <dgm:spPr/>
      <dgm:t>
        <a:bodyPr/>
        <a:lstStyle/>
        <a:p>
          <a:endParaRPr lang="zh-CN" altLang="en-US"/>
        </a:p>
      </dgm:t>
    </dgm:pt>
    <dgm:pt modelId="{10A54CE8-0FCB-4ED8-8667-C8410D2560A7}" type="sibTrans" cxnId="{6C3F715E-3BB8-4079-8869-4C43418DE068}">
      <dgm:prSet/>
      <dgm:spPr/>
      <dgm:t>
        <a:bodyPr/>
        <a:lstStyle/>
        <a:p>
          <a:endParaRPr lang="zh-CN" altLang="en-US"/>
        </a:p>
      </dgm:t>
    </dgm:pt>
    <dgm:pt modelId="{5BC7B94A-8CDA-4FEF-BE8A-64A7468E902F}" type="pres">
      <dgm:prSet presAssocID="{6B69F197-1CBB-45B3-888E-FBD856427A5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6BF3FCD-730A-4004-8FA3-2EC36587B61A}" type="pres">
      <dgm:prSet presAssocID="{7CCBFFFB-2567-463B-9642-FB7575F6CD1C}" presName="root1" presStyleCnt="0"/>
      <dgm:spPr/>
    </dgm:pt>
    <dgm:pt modelId="{AEE0967A-8DC4-4AAC-A920-B3AC93FEFFDA}" type="pres">
      <dgm:prSet presAssocID="{7CCBFFFB-2567-463B-9642-FB7575F6CD1C}" presName="LevelOneTextNode" presStyleLbl="node0" presStyleIdx="0" presStyleCnt="1" custScaleY="5616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1BEFEA2-7999-4DC9-B0C7-EF59CB730DAA}" type="pres">
      <dgm:prSet presAssocID="{7CCBFFFB-2567-463B-9642-FB7575F6CD1C}" presName="level2hierChild" presStyleCnt="0"/>
      <dgm:spPr/>
    </dgm:pt>
    <dgm:pt modelId="{CC6510F3-B05F-4FFA-BDFD-07787EB8D82B}" type="pres">
      <dgm:prSet presAssocID="{35FA8200-D6EE-4744-A8C8-7F6193443A7A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1D63913C-7145-43D7-86B0-FE31ADC3DCDE}" type="pres">
      <dgm:prSet presAssocID="{35FA8200-D6EE-4744-A8C8-7F6193443A7A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8BE4D02C-3E35-4390-AA50-A545C9B34325}" type="pres">
      <dgm:prSet presAssocID="{FB391B3C-393A-4AD0-9B4C-E1A36F3FF65A}" presName="root2" presStyleCnt="0"/>
      <dgm:spPr/>
    </dgm:pt>
    <dgm:pt modelId="{D2D9CF4D-6B9C-4456-8E1D-C77941995C52}" type="pres">
      <dgm:prSet presAssocID="{FB391B3C-393A-4AD0-9B4C-E1A36F3FF65A}" presName="LevelTwoTextNode" presStyleLbl="node2" presStyleIdx="0" presStyleCnt="2" custScaleY="57029" custLinFactNeighborX="-246" custLinFactNeighborY="-1956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5EA7F07-826A-4168-B622-98C134172E49}" type="pres">
      <dgm:prSet presAssocID="{FB391B3C-393A-4AD0-9B4C-E1A36F3FF65A}" presName="level3hierChild" presStyleCnt="0"/>
      <dgm:spPr/>
    </dgm:pt>
    <dgm:pt modelId="{42215F62-B14B-4AAF-85AF-38004CEE1B78}" type="pres">
      <dgm:prSet presAssocID="{239B92AD-9A8A-4E49-AC1A-A7B357EC03B9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09F88E88-347F-40BB-B63B-1705E1A75319}" type="pres">
      <dgm:prSet presAssocID="{239B92AD-9A8A-4E49-AC1A-A7B357EC03B9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0351AB9E-F91C-44D5-A228-9334D6B66131}" type="pres">
      <dgm:prSet presAssocID="{C6744F1A-33B1-40F6-B0AE-B5038958CC2A}" presName="root2" presStyleCnt="0"/>
      <dgm:spPr/>
    </dgm:pt>
    <dgm:pt modelId="{6FA7A76D-FFC5-4CB7-90D1-9B3BB4E5ED3D}" type="pres">
      <dgm:prSet presAssocID="{C6744F1A-33B1-40F6-B0AE-B5038958CC2A}" presName="LevelTwoTextNode" presStyleLbl="node2" presStyleIdx="1" presStyleCnt="2" custScaleX="101886" custScaleY="619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521AE3C-59AB-4C60-9074-4B349DEBF218}" type="pres">
      <dgm:prSet presAssocID="{C6744F1A-33B1-40F6-B0AE-B5038958CC2A}" presName="level3hierChild" presStyleCnt="0"/>
      <dgm:spPr/>
    </dgm:pt>
  </dgm:ptLst>
  <dgm:cxnLst>
    <dgm:cxn modelId="{062214DF-6782-49B5-B487-2919DA51CA00}" type="presOf" srcId="{6B69F197-1CBB-45B3-888E-FBD856427A5A}" destId="{5BC7B94A-8CDA-4FEF-BE8A-64A7468E902F}" srcOrd="0" destOrd="0" presId="urn:microsoft.com/office/officeart/2005/8/layout/hierarchy2"/>
    <dgm:cxn modelId="{348E9E8A-D01D-49BD-B195-479BCC8F8AE3}" type="presOf" srcId="{7CCBFFFB-2567-463B-9642-FB7575F6CD1C}" destId="{AEE0967A-8DC4-4AAC-A920-B3AC93FEFFDA}" srcOrd="0" destOrd="0" presId="urn:microsoft.com/office/officeart/2005/8/layout/hierarchy2"/>
    <dgm:cxn modelId="{D9BE2959-F4C1-4FCE-AA1B-7BCEF5A5ED1A}" srcId="{6B69F197-1CBB-45B3-888E-FBD856427A5A}" destId="{7CCBFFFB-2567-463B-9642-FB7575F6CD1C}" srcOrd="0" destOrd="0" parTransId="{7EB9D4B2-3F4D-4BCD-B744-77FC4E077461}" sibTransId="{D5A07124-EDF5-4418-A67F-FBBB3655599B}"/>
    <dgm:cxn modelId="{62EEC374-E4E2-4CDA-BD13-5A19C702EE49}" srcId="{7CCBFFFB-2567-463B-9642-FB7575F6CD1C}" destId="{FB391B3C-393A-4AD0-9B4C-E1A36F3FF65A}" srcOrd="0" destOrd="0" parTransId="{35FA8200-D6EE-4744-A8C8-7F6193443A7A}" sibTransId="{1FD0DFFE-F41A-4B08-AB44-F45889F4A072}"/>
    <dgm:cxn modelId="{2A9E44FC-60B6-4932-9E0F-9EC46F268DF4}" type="presOf" srcId="{35FA8200-D6EE-4744-A8C8-7F6193443A7A}" destId="{1D63913C-7145-43D7-86B0-FE31ADC3DCDE}" srcOrd="1" destOrd="0" presId="urn:microsoft.com/office/officeart/2005/8/layout/hierarchy2"/>
    <dgm:cxn modelId="{C2C7066E-FAD6-42AD-B6D7-55BB4A5E8134}" type="presOf" srcId="{239B92AD-9A8A-4E49-AC1A-A7B357EC03B9}" destId="{09F88E88-347F-40BB-B63B-1705E1A75319}" srcOrd="1" destOrd="0" presId="urn:microsoft.com/office/officeart/2005/8/layout/hierarchy2"/>
    <dgm:cxn modelId="{6C3F715E-3BB8-4079-8869-4C43418DE068}" srcId="{7CCBFFFB-2567-463B-9642-FB7575F6CD1C}" destId="{C6744F1A-33B1-40F6-B0AE-B5038958CC2A}" srcOrd="1" destOrd="0" parTransId="{239B92AD-9A8A-4E49-AC1A-A7B357EC03B9}" sibTransId="{10A54CE8-0FCB-4ED8-8667-C8410D2560A7}"/>
    <dgm:cxn modelId="{DB963E67-3472-4C9D-8908-443B60CCE38E}" type="presOf" srcId="{35FA8200-D6EE-4744-A8C8-7F6193443A7A}" destId="{CC6510F3-B05F-4FFA-BDFD-07787EB8D82B}" srcOrd="0" destOrd="0" presId="urn:microsoft.com/office/officeart/2005/8/layout/hierarchy2"/>
    <dgm:cxn modelId="{AA66452F-18A8-4883-8E50-A895138E5DBB}" type="presOf" srcId="{FB391B3C-393A-4AD0-9B4C-E1A36F3FF65A}" destId="{D2D9CF4D-6B9C-4456-8E1D-C77941995C52}" srcOrd="0" destOrd="0" presId="urn:microsoft.com/office/officeart/2005/8/layout/hierarchy2"/>
    <dgm:cxn modelId="{CDA89489-9C49-46F1-96BC-A3D8DE66997F}" type="presOf" srcId="{239B92AD-9A8A-4E49-AC1A-A7B357EC03B9}" destId="{42215F62-B14B-4AAF-85AF-38004CEE1B78}" srcOrd="0" destOrd="0" presId="urn:microsoft.com/office/officeart/2005/8/layout/hierarchy2"/>
    <dgm:cxn modelId="{F4192E2C-93D9-4C85-AA04-3261D6D61123}" type="presOf" srcId="{C6744F1A-33B1-40F6-B0AE-B5038958CC2A}" destId="{6FA7A76D-FFC5-4CB7-90D1-9B3BB4E5ED3D}" srcOrd="0" destOrd="0" presId="urn:microsoft.com/office/officeart/2005/8/layout/hierarchy2"/>
    <dgm:cxn modelId="{7DAF8616-7726-4139-84FB-2D63FE95A02F}" type="presParOf" srcId="{5BC7B94A-8CDA-4FEF-BE8A-64A7468E902F}" destId="{D6BF3FCD-730A-4004-8FA3-2EC36587B61A}" srcOrd="0" destOrd="0" presId="urn:microsoft.com/office/officeart/2005/8/layout/hierarchy2"/>
    <dgm:cxn modelId="{5733B76A-B08B-4720-9341-D720E10B535A}" type="presParOf" srcId="{D6BF3FCD-730A-4004-8FA3-2EC36587B61A}" destId="{AEE0967A-8DC4-4AAC-A920-B3AC93FEFFDA}" srcOrd="0" destOrd="0" presId="urn:microsoft.com/office/officeart/2005/8/layout/hierarchy2"/>
    <dgm:cxn modelId="{9062C395-54FD-4E66-A52A-0A03C4D0E2E8}" type="presParOf" srcId="{D6BF3FCD-730A-4004-8FA3-2EC36587B61A}" destId="{51BEFEA2-7999-4DC9-B0C7-EF59CB730DAA}" srcOrd="1" destOrd="0" presId="urn:microsoft.com/office/officeart/2005/8/layout/hierarchy2"/>
    <dgm:cxn modelId="{E498FA0B-0546-4D32-AD4C-C362897AF6BC}" type="presParOf" srcId="{51BEFEA2-7999-4DC9-B0C7-EF59CB730DAA}" destId="{CC6510F3-B05F-4FFA-BDFD-07787EB8D82B}" srcOrd="0" destOrd="0" presId="urn:microsoft.com/office/officeart/2005/8/layout/hierarchy2"/>
    <dgm:cxn modelId="{9E571266-2EB8-4AF3-BE48-2AE99CF4F77F}" type="presParOf" srcId="{CC6510F3-B05F-4FFA-BDFD-07787EB8D82B}" destId="{1D63913C-7145-43D7-86B0-FE31ADC3DCDE}" srcOrd="0" destOrd="0" presId="urn:microsoft.com/office/officeart/2005/8/layout/hierarchy2"/>
    <dgm:cxn modelId="{0D9E59A3-5D8D-4FB1-8660-62A6B104109E}" type="presParOf" srcId="{51BEFEA2-7999-4DC9-B0C7-EF59CB730DAA}" destId="{8BE4D02C-3E35-4390-AA50-A545C9B34325}" srcOrd="1" destOrd="0" presId="urn:microsoft.com/office/officeart/2005/8/layout/hierarchy2"/>
    <dgm:cxn modelId="{89D9E017-1C79-4A3D-8A48-ED442EF6A98D}" type="presParOf" srcId="{8BE4D02C-3E35-4390-AA50-A545C9B34325}" destId="{D2D9CF4D-6B9C-4456-8E1D-C77941995C52}" srcOrd="0" destOrd="0" presId="urn:microsoft.com/office/officeart/2005/8/layout/hierarchy2"/>
    <dgm:cxn modelId="{845F5011-572C-4A93-A13A-D0A3AFE163DB}" type="presParOf" srcId="{8BE4D02C-3E35-4390-AA50-A545C9B34325}" destId="{95EA7F07-826A-4168-B622-98C134172E49}" srcOrd="1" destOrd="0" presId="urn:microsoft.com/office/officeart/2005/8/layout/hierarchy2"/>
    <dgm:cxn modelId="{6B1B9828-C0E0-4B67-B952-FC63B45A8481}" type="presParOf" srcId="{51BEFEA2-7999-4DC9-B0C7-EF59CB730DAA}" destId="{42215F62-B14B-4AAF-85AF-38004CEE1B78}" srcOrd="2" destOrd="0" presId="urn:microsoft.com/office/officeart/2005/8/layout/hierarchy2"/>
    <dgm:cxn modelId="{A5770477-6F6F-4859-8B8F-9A9CE950581A}" type="presParOf" srcId="{42215F62-B14B-4AAF-85AF-38004CEE1B78}" destId="{09F88E88-347F-40BB-B63B-1705E1A75319}" srcOrd="0" destOrd="0" presId="urn:microsoft.com/office/officeart/2005/8/layout/hierarchy2"/>
    <dgm:cxn modelId="{84B19FF9-5BF1-45F7-901A-1935399D86D3}" type="presParOf" srcId="{51BEFEA2-7999-4DC9-B0C7-EF59CB730DAA}" destId="{0351AB9E-F91C-44D5-A228-9334D6B66131}" srcOrd="3" destOrd="0" presId="urn:microsoft.com/office/officeart/2005/8/layout/hierarchy2"/>
    <dgm:cxn modelId="{53C78FB6-0357-43CA-9B29-CF30FC7D8356}" type="presParOf" srcId="{0351AB9E-F91C-44D5-A228-9334D6B66131}" destId="{6FA7A76D-FFC5-4CB7-90D1-9B3BB4E5ED3D}" srcOrd="0" destOrd="0" presId="urn:microsoft.com/office/officeart/2005/8/layout/hierarchy2"/>
    <dgm:cxn modelId="{9B1C5E7F-6332-463A-96D0-9116C716C276}" type="presParOf" srcId="{0351AB9E-F91C-44D5-A228-9334D6B66131}" destId="{9521AE3C-59AB-4C60-9074-4B349DEBF21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B69F197-1CBB-45B3-888E-FBD856427A5A}" type="doc">
      <dgm:prSet loTypeId="urn:microsoft.com/office/officeart/2005/8/layout/hierarchy2" loCatId="hierarchy" qsTypeId="urn:microsoft.com/office/officeart/2005/8/quickstyle/simple1" qsCatId="simple" csTypeId="urn:microsoft.com/office/officeart/2005/8/colors/accent2_1" csCatId="accent2" phldr="1"/>
      <dgm:spPr/>
      <dgm:t>
        <a:bodyPr/>
        <a:lstStyle/>
        <a:p>
          <a:endParaRPr lang="zh-CN" altLang="en-US"/>
        </a:p>
      </dgm:t>
    </dgm:pt>
    <dgm:pt modelId="{7CCBFFFB-2567-463B-9642-FB7575F6CD1C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3600" b="1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补偿代偿</a:t>
          </a:r>
          <a:endParaRPr lang="zh-CN" altLang="en-US" sz="3600" b="1" dirty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7EB9D4B2-3F4D-4BCD-B744-77FC4E077461}" type="parTrans" cxnId="{D9BE2959-F4C1-4FCE-AA1B-7BCEF5A5ED1A}">
      <dgm:prSet/>
      <dgm:spPr/>
      <dgm:t>
        <a:bodyPr/>
        <a:lstStyle/>
        <a:p>
          <a:endParaRPr lang="zh-CN" altLang="en-US"/>
        </a:p>
      </dgm:t>
    </dgm:pt>
    <dgm:pt modelId="{D5A07124-EDF5-4418-A67F-FBBB3655599B}" type="sibTrans" cxnId="{D9BE2959-F4C1-4FCE-AA1B-7BCEF5A5ED1A}">
      <dgm:prSet/>
      <dgm:spPr/>
      <dgm:t>
        <a:bodyPr/>
        <a:lstStyle/>
        <a:p>
          <a:endParaRPr lang="zh-CN" altLang="en-US"/>
        </a:p>
      </dgm:t>
    </dgm:pt>
    <dgm:pt modelId="{FB391B3C-393A-4AD0-9B4C-E1A36F3FF65A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基层就业补偿代偿</a:t>
          </a:r>
          <a:endParaRPr lang="en-US" altLang="zh-CN" sz="2800" dirty="0" smtClean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35FA8200-D6EE-4744-A8C8-7F6193443A7A}" type="parTrans" cxnId="{62EEC374-E4E2-4CDA-BD13-5A19C702EE49}">
      <dgm:prSet/>
      <dgm:spPr/>
      <dgm:t>
        <a:bodyPr/>
        <a:lstStyle/>
        <a:p>
          <a:endParaRPr lang="zh-CN" altLang="en-US"/>
        </a:p>
      </dgm:t>
    </dgm:pt>
    <dgm:pt modelId="{1FD0DFFE-F41A-4B08-AB44-F45889F4A072}" type="sibTrans" cxnId="{62EEC374-E4E2-4CDA-BD13-5A19C702EE49}">
      <dgm:prSet/>
      <dgm:spPr/>
      <dgm:t>
        <a:bodyPr/>
        <a:lstStyle/>
        <a:p>
          <a:endParaRPr lang="zh-CN" altLang="en-US"/>
        </a:p>
      </dgm:t>
    </dgm:pt>
    <dgm:pt modelId="{C6744F1A-33B1-40F6-B0AE-B5038958CC2A}">
      <dgm:prSet phldrT="[文本]" custT="1"/>
      <dgm:spPr>
        <a:solidFill>
          <a:srgbClr val="C00000"/>
        </a:solidFill>
      </dgm:spPr>
      <dgm:t>
        <a:bodyPr/>
        <a:lstStyle/>
        <a:p>
          <a:r>
            <a:rPr lang="zh-CN" altLang="en-US" sz="2800" dirty="0" smtClean="0">
              <a:solidFill>
                <a:schemeClr val="bg1"/>
              </a:solidFill>
              <a:latin typeface="黑体" pitchFamily="49" charset="-122"/>
              <a:ea typeface="黑体" pitchFamily="49" charset="-122"/>
            </a:rPr>
            <a:t>服兵役补偿代偿</a:t>
          </a:r>
          <a:endParaRPr lang="zh-CN" altLang="en-US" sz="2800" dirty="0">
            <a:solidFill>
              <a:schemeClr val="bg1"/>
            </a:solidFill>
            <a:latin typeface="黑体" pitchFamily="49" charset="-122"/>
            <a:ea typeface="黑体" pitchFamily="49" charset="-122"/>
          </a:endParaRPr>
        </a:p>
      </dgm:t>
    </dgm:pt>
    <dgm:pt modelId="{239B92AD-9A8A-4E49-AC1A-A7B357EC03B9}" type="parTrans" cxnId="{6C3F715E-3BB8-4079-8869-4C43418DE068}">
      <dgm:prSet/>
      <dgm:spPr/>
      <dgm:t>
        <a:bodyPr/>
        <a:lstStyle/>
        <a:p>
          <a:endParaRPr lang="zh-CN" altLang="en-US"/>
        </a:p>
      </dgm:t>
    </dgm:pt>
    <dgm:pt modelId="{10A54CE8-0FCB-4ED8-8667-C8410D2560A7}" type="sibTrans" cxnId="{6C3F715E-3BB8-4079-8869-4C43418DE068}">
      <dgm:prSet/>
      <dgm:spPr/>
      <dgm:t>
        <a:bodyPr/>
        <a:lstStyle/>
        <a:p>
          <a:endParaRPr lang="zh-CN" altLang="en-US"/>
        </a:p>
      </dgm:t>
    </dgm:pt>
    <dgm:pt modelId="{5BC7B94A-8CDA-4FEF-BE8A-64A7468E902F}" type="pres">
      <dgm:prSet presAssocID="{6B69F197-1CBB-45B3-888E-FBD856427A5A}" presName="diagram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D6BF3FCD-730A-4004-8FA3-2EC36587B61A}" type="pres">
      <dgm:prSet presAssocID="{7CCBFFFB-2567-463B-9642-FB7575F6CD1C}" presName="root1" presStyleCnt="0"/>
      <dgm:spPr/>
    </dgm:pt>
    <dgm:pt modelId="{AEE0967A-8DC4-4AAC-A920-B3AC93FEFFDA}" type="pres">
      <dgm:prSet presAssocID="{7CCBFFFB-2567-463B-9642-FB7575F6CD1C}" presName="LevelOneTextNode" presStyleLbl="node0" presStyleIdx="0" presStyleCnt="1" custScaleY="56165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1BEFEA2-7999-4DC9-B0C7-EF59CB730DAA}" type="pres">
      <dgm:prSet presAssocID="{7CCBFFFB-2567-463B-9642-FB7575F6CD1C}" presName="level2hierChild" presStyleCnt="0"/>
      <dgm:spPr/>
    </dgm:pt>
    <dgm:pt modelId="{CC6510F3-B05F-4FFA-BDFD-07787EB8D82B}" type="pres">
      <dgm:prSet presAssocID="{35FA8200-D6EE-4744-A8C8-7F6193443A7A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1D63913C-7145-43D7-86B0-FE31ADC3DCDE}" type="pres">
      <dgm:prSet presAssocID="{35FA8200-D6EE-4744-A8C8-7F6193443A7A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8BE4D02C-3E35-4390-AA50-A545C9B34325}" type="pres">
      <dgm:prSet presAssocID="{FB391B3C-393A-4AD0-9B4C-E1A36F3FF65A}" presName="root2" presStyleCnt="0"/>
      <dgm:spPr/>
    </dgm:pt>
    <dgm:pt modelId="{D2D9CF4D-6B9C-4456-8E1D-C77941995C52}" type="pres">
      <dgm:prSet presAssocID="{FB391B3C-393A-4AD0-9B4C-E1A36F3FF65A}" presName="LevelTwoTextNode" presStyleLbl="node2" presStyleIdx="0" presStyleCnt="2" custScaleY="57029" custLinFactNeighborX="-246" custLinFactNeighborY="-1956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5EA7F07-826A-4168-B622-98C134172E49}" type="pres">
      <dgm:prSet presAssocID="{FB391B3C-393A-4AD0-9B4C-E1A36F3FF65A}" presName="level3hierChild" presStyleCnt="0"/>
      <dgm:spPr/>
    </dgm:pt>
    <dgm:pt modelId="{42215F62-B14B-4AAF-85AF-38004CEE1B78}" type="pres">
      <dgm:prSet presAssocID="{239B92AD-9A8A-4E49-AC1A-A7B357EC03B9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09F88E88-347F-40BB-B63B-1705E1A75319}" type="pres">
      <dgm:prSet presAssocID="{239B92AD-9A8A-4E49-AC1A-A7B357EC03B9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0351AB9E-F91C-44D5-A228-9334D6B66131}" type="pres">
      <dgm:prSet presAssocID="{C6744F1A-33B1-40F6-B0AE-B5038958CC2A}" presName="root2" presStyleCnt="0"/>
      <dgm:spPr/>
    </dgm:pt>
    <dgm:pt modelId="{6FA7A76D-FFC5-4CB7-90D1-9B3BB4E5ED3D}" type="pres">
      <dgm:prSet presAssocID="{C6744F1A-33B1-40F6-B0AE-B5038958CC2A}" presName="LevelTwoTextNode" presStyleLbl="node2" presStyleIdx="1" presStyleCnt="2" custScaleX="101886" custScaleY="6190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9521AE3C-59AB-4C60-9074-4B349DEBF218}" type="pres">
      <dgm:prSet presAssocID="{C6744F1A-33B1-40F6-B0AE-B5038958CC2A}" presName="level3hierChild" presStyleCnt="0"/>
      <dgm:spPr/>
    </dgm:pt>
  </dgm:ptLst>
  <dgm:cxnLst>
    <dgm:cxn modelId="{D7B3309F-A4B9-43CF-B56C-6845F0008C59}" type="presOf" srcId="{35FA8200-D6EE-4744-A8C8-7F6193443A7A}" destId="{1D63913C-7145-43D7-86B0-FE31ADC3DCDE}" srcOrd="1" destOrd="0" presId="urn:microsoft.com/office/officeart/2005/8/layout/hierarchy2"/>
    <dgm:cxn modelId="{629B2447-2F9B-4ACB-98B6-57CCC94AD15B}" type="presOf" srcId="{239B92AD-9A8A-4E49-AC1A-A7B357EC03B9}" destId="{09F88E88-347F-40BB-B63B-1705E1A75319}" srcOrd="1" destOrd="0" presId="urn:microsoft.com/office/officeart/2005/8/layout/hierarchy2"/>
    <dgm:cxn modelId="{E5188C0A-1011-40EC-9F90-E2CBEF10DE4E}" type="presOf" srcId="{35FA8200-D6EE-4744-A8C8-7F6193443A7A}" destId="{CC6510F3-B05F-4FFA-BDFD-07787EB8D82B}" srcOrd="0" destOrd="0" presId="urn:microsoft.com/office/officeart/2005/8/layout/hierarchy2"/>
    <dgm:cxn modelId="{1DCFDFA9-F811-4323-A65E-52C9FDDD1126}" type="presOf" srcId="{239B92AD-9A8A-4E49-AC1A-A7B357EC03B9}" destId="{42215F62-B14B-4AAF-85AF-38004CEE1B78}" srcOrd="0" destOrd="0" presId="urn:microsoft.com/office/officeart/2005/8/layout/hierarchy2"/>
    <dgm:cxn modelId="{58E89C3F-8892-4D35-AFAD-BBC513385107}" type="presOf" srcId="{FB391B3C-393A-4AD0-9B4C-E1A36F3FF65A}" destId="{D2D9CF4D-6B9C-4456-8E1D-C77941995C52}" srcOrd="0" destOrd="0" presId="urn:microsoft.com/office/officeart/2005/8/layout/hierarchy2"/>
    <dgm:cxn modelId="{D9BE2959-F4C1-4FCE-AA1B-7BCEF5A5ED1A}" srcId="{6B69F197-1CBB-45B3-888E-FBD856427A5A}" destId="{7CCBFFFB-2567-463B-9642-FB7575F6CD1C}" srcOrd="0" destOrd="0" parTransId="{7EB9D4B2-3F4D-4BCD-B744-77FC4E077461}" sibTransId="{D5A07124-EDF5-4418-A67F-FBBB3655599B}"/>
    <dgm:cxn modelId="{62EEC374-E4E2-4CDA-BD13-5A19C702EE49}" srcId="{7CCBFFFB-2567-463B-9642-FB7575F6CD1C}" destId="{FB391B3C-393A-4AD0-9B4C-E1A36F3FF65A}" srcOrd="0" destOrd="0" parTransId="{35FA8200-D6EE-4744-A8C8-7F6193443A7A}" sibTransId="{1FD0DFFE-F41A-4B08-AB44-F45889F4A072}"/>
    <dgm:cxn modelId="{6C3F715E-3BB8-4079-8869-4C43418DE068}" srcId="{7CCBFFFB-2567-463B-9642-FB7575F6CD1C}" destId="{C6744F1A-33B1-40F6-B0AE-B5038958CC2A}" srcOrd="1" destOrd="0" parTransId="{239B92AD-9A8A-4E49-AC1A-A7B357EC03B9}" sibTransId="{10A54CE8-0FCB-4ED8-8667-C8410D2560A7}"/>
    <dgm:cxn modelId="{3A747712-2590-42CF-BDDB-845BF508E417}" type="presOf" srcId="{7CCBFFFB-2567-463B-9642-FB7575F6CD1C}" destId="{AEE0967A-8DC4-4AAC-A920-B3AC93FEFFDA}" srcOrd="0" destOrd="0" presId="urn:microsoft.com/office/officeart/2005/8/layout/hierarchy2"/>
    <dgm:cxn modelId="{2CAACE51-B6EC-459F-97A9-662D8B0FFC52}" type="presOf" srcId="{6B69F197-1CBB-45B3-888E-FBD856427A5A}" destId="{5BC7B94A-8CDA-4FEF-BE8A-64A7468E902F}" srcOrd="0" destOrd="0" presId="urn:microsoft.com/office/officeart/2005/8/layout/hierarchy2"/>
    <dgm:cxn modelId="{F0DC08EC-2D20-41CA-A80B-9635049DAF0B}" type="presOf" srcId="{C6744F1A-33B1-40F6-B0AE-B5038958CC2A}" destId="{6FA7A76D-FFC5-4CB7-90D1-9B3BB4E5ED3D}" srcOrd="0" destOrd="0" presId="urn:microsoft.com/office/officeart/2005/8/layout/hierarchy2"/>
    <dgm:cxn modelId="{CA49A913-D079-44FD-BDF3-E2AB87D714CA}" type="presParOf" srcId="{5BC7B94A-8CDA-4FEF-BE8A-64A7468E902F}" destId="{D6BF3FCD-730A-4004-8FA3-2EC36587B61A}" srcOrd="0" destOrd="0" presId="urn:microsoft.com/office/officeart/2005/8/layout/hierarchy2"/>
    <dgm:cxn modelId="{C4874EDD-D8FE-4076-BF6A-A94C15933850}" type="presParOf" srcId="{D6BF3FCD-730A-4004-8FA3-2EC36587B61A}" destId="{AEE0967A-8DC4-4AAC-A920-B3AC93FEFFDA}" srcOrd="0" destOrd="0" presId="urn:microsoft.com/office/officeart/2005/8/layout/hierarchy2"/>
    <dgm:cxn modelId="{957C2685-078F-459A-9457-ABADDED9011B}" type="presParOf" srcId="{D6BF3FCD-730A-4004-8FA3-2EC36587B61A}" destId="{51BEFEA2-7999-4DC9-B0C7-EF59CB730DAA}" srcOrd="1" destOrd="0" presId="urn:microsoft.com/office/officeart/2005/8/layout/hierarchy2"/>
    <dgm:cxn modelId="{ED58B9DA-F526-4E92-B5E1-87A4C0E90771}" type="presParOf" srcId="{51BEFEA2-7999-4DC9-B0C7-EF59CB730DAA}" destId="{CC6510F3-B05F-4FFA-BDFD-07787EB8D82B}" srcOrd="0" destOrd="0" presId="urn:microsoft.com/office/officeart/2005/8/layout/hierarchy2"/>
    <dgm:cxn modelId="{3C196247-85F6-48E0-9CE5-2EF3F0C145F9}" type="presParOf" srcId="{CC6510F3-B05F-4FFA-BDFD-07787EB8D82B}" destId="{1D63913C-7145-43D7-86B0-FE31ADC3DCDE}" srcOrd="0" destOrd="0" presId="urn:microsoft.com/office/officeart/2005/8/layout/hierarchy2"/>
    <dgm:cxn modelId="{F4D25E13-7DDD-4AD8-A9E7-2280331DC1E0}" type="presParOf" srcId="{51BEFEA2-7999-4DC9-B0C7-EF59CB730DAA}" destId="{8BE4D02C-3E35-4390-AA50-A545C9B34325}" srcOrd="1" destOrd="0" presId="urn:microsoft.com/office/officeart/2005/8/layout/hierarchy2"/>
    <dgm:cxn modelId="{E8D30708-9A6D-4C74-9DE3-EF0D4E4E4F9B}" type="presParOf" srcId="{8BE4D02C-3E35-4390-AA50-A545C9B34325}" destId="{D2D9CF4D-6B9C-4456-8E1D-C77941995C52}" srcOrd="0" destOrd="0" presId="urn:microsoft.com/office/officeart/2005/8/layout/hierarchy2"/>
    <dgm:cxn modelId="{8A2E4584-039A-4BF1-8CB1-0B42017EC293}" type="presParOf" srcId="{8BE4D02C-3E35-4390-AA50-A545C9B34325}" destId="{95EA7F07-826A-4168-B622-98C134172E49}" srcOrd="1" destOrd="0" presId="urn:microsoft.com/office/officeart/2005/8/layout/hierarchy2"/>
    <dgm:cxn modelId="{5D4794D7-19E1-44BC-88AE-BB0CCC00479B}" type="presParOf" srcId="{51BEFEA2-7999-4DC9-B0C7-EF59CB730DAA}" destId="{42215F62-B14B-4AAF-85AF-38004CEE1B78}" srcOrd="2" destOrd="0" presId="urn:microsoft.com/office/officeart/2005/8/layout/hierarchy2"/>
    <dgm:cxn modelId="{7DA649B5-3689-4866-B254-953F7159C7EB}" type="presParOf" srcId="{42215F62-B14B-4AAF-85AF-38004CEE1B78}" destId="{09F88E88-347F-40BB-B63B-1705E1A75319}" srcOrd="0" destOrd="0" presId="urn:microsoft.com/office/officeart/2005/8/layout/hierarchy2"/>
    <dgm:cxn modelId="{1CC8EB85-3A17-47BF-B7B6-5B1287925770}" type="presParOf" srcId="{51BEFEA2-7999-4DC9-B0C7-EF59CB730DAA}" destId="{0351AB9E-F91C-44D5-A228-9334D6B66131}" srcOrd="3" destOrd="0" presId="urn:microsoft.com/office/officeart/2005/8/layout/hierarchy2"/>
    <dgm:cxn modelId="{29DA2EA3-34EA-4D48-BCC1-6ACA82093B54}" type="presParOf" srcId="{0351AB9E-F91C-44D5-A228-9334D6B66131}" destId="{6FA7A76D-FFC5-4CB7-90D1-9B3BB4E5ED3D}" srcOrd="0" destOrd="0" presId="urn:microsoft.com/office/officeart/2005/8/layout/hierarchy2"/>
    <dgm:cxn modelId="{752F8B5E-2A85-4D66-912C-0B8A8A9A6059}" type="presParOf" srcId="{0351AB9E-F91C-44D5-A228-9334D6B66131}" destId="{9521AE3C-59AB-4C60-9074-4B349DEBF218}" srcOrd="1" destOrd="0" presId="urn:microsoft.com/office/officeart/2005/8/layout/hierarchy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81B0DE8-972A-4959-8F5F-047B77916E93}" type="doc">
      <dgm:prSet loTypeId="urn:microsoft.com/office/officeart/2008/layout/HorizontalMultiLevelHierarchy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zh-CN" altLang="en-US"/>
        </a:p>
      </dgm:t>
    </dgm:pt>
    <dgm:pt modelId="{D6847922-2FA7-4367-B78F-E33D927BA699}">
      <dgm:prSet phldrT="[文本]" custT="1"/>
      <dgm:spPr>
        <a:solidFill>
          <a:srgbClr val="C00000"/>
        </a:solidFill>
      </dgm:spPr>
      <dgm:t>
        <a:bodyPr vert="vert" anchor="ctr" anchorCtr="0"/>
        <a:lstStyle/>
        <a:p>
          <a:pPr algn="ctr"/>
          <a:r>
            <a:rPr lang="zh-CN" altLang="en-US" sz="3200" dirty="0" smtClean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rPr>
            <a:t>服兵役代偿</a:t>
          </a:r>
          <a:endParaRPr lang="zh-CN" altLang="en-US" sz="3200" dirty="0">
            <a:solidFill>
              <a:schemeClr val="bg1"/>
            </a:solidFill>
            <a:latin typeface="微软雅黑" panose="020B0503020204020204" pitchFamily="34" charset="-122"/>
            <a:ea typeface="微软雅黑" panose="020B0503020204020204" pitchFamily="34" charset="-122"/>
          </a:endParaRPr>
        </a:p>
      </dgm:t>
    </dgm:pt>
    <dgm:pt modelId="{0B956504-1D43-424D-88F5-340F766EBE25}" type="parTrans" cxnId="{06B7B048-5E1C-4B80-8550-03D39BA6DDDE}">
      <dgm:prSet/>
      <dgm:spPr/>
      <dgm:t>
        <a:bodyPr/>
        <a:lstStyle/>
        <a:p>
          <a:endParaRPr lang="zh-CN" altLang="en-US"/>
        </a:p>
      </dgm:t>
    </dgm:pt>
    <dgm:pt modelId="{0E59B2A4-18FD-4436-9892-0A4DC49370CA}" type="sibTrans" cxnId="{06B7B048-5E1C-4B80-8550-03D39BA6DDDE}">
      <dgm:prSet/>
      <dgm:spPr/>
      <dgm:t>
        <a:bodyPr/>
        <a:lstStyle/>
        <a:p>
          <a:endParaRPr lang="zh-CN" altLang="en-US"/>
        </a:p>
      </dgm:t>
    </dgm:pt>
    <dgm:pt modelId="{2D6DFD06-42E7-40BE-850C-E9E938593C8B}">
      <dgm:prSet phldrT="[文本]" custT="1"/>
      <dgm:spPr>
        <a:solidFill>
          <a:schemeClr val="bg2"/>
        </a:solidFill>
      </dgm:spPr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在校生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D565FB70-5A5A-41CC-89EC-4A9A1171995D}" type="parTrans" cxnId="{C4947927-30C5-4CD4-B50E-B1A3CBC42811}">
      <dgm:prSet/>
      <dgm:spPr/>
      <dgm:t>
        <a:bodyPr/>
        <a:lstStyle/>
        <a:p>
          <a:endParaRPr lang="zh-CN" altLang="en-US"/>
        </a:p>
      </dgm:t>
    </dgm:pt>
    <dgm:pt modelId="{18582DFA-0517-47E2-B068-161F8545BCA4}" type="sibTrans" cxnId="{C4947927-30C5-4CD4-B50E-B1A3CBC42811}">
      <dgm:prSet/>
      <dgm:spPr/>
      <dgm:t>
        <a:bodyPr/>
        <a:lstStyle/>
        <a:p>
          <a:endParaRPr lang="zh-CN" altLang="en-US"/>
        </a:p>
      </dgm:t>
    </dgm:pt>
    <dgm:pt modelId="{EDCE20D2-6D4B-43A9-BC20-2A52761AB57B}">
      <dgm:prSet phldrT="[文本]" custT="1"/>
      <dgm:spPr>
        <a:solidFill>
          <a:schemeClr val="bg2"/>
        </a:solidFill>
      </dgm:spPr>
      <dgm:t>
        <a:bodyPr/>
        <a:lstStyle/>
        <a:p>
          <a:r>
            <a:rPr lang="zh-CN" altLang="en-US" sz="2000" b="1" dirty="0" smtClean="0">
              <a:solidFill>
                <a:schemeClr val="tx1"/>
              </a:solidFill>
            </a:rPr>
            <a:t>毕业生</a:t>
          </a:r>
          <a:endParaRPr lang="zh-CN" altLang="en-US" sz="2000" b="1" dirty="0">
            <a:solidFill>
              <a:schemeClr val="tx1"/>
            </a:solidFill>
          </a:endParaRPr>
        </a:p>
      </dgm:t>
    </dgm:pt>
    <dgm:pt modelId="{2260C341-931F-4D03-B36E-0082FDA35F82}" type="parTrans" cxnId="{EEDFA6BD-6108-41D3-91E4-CB180CE3FE2E}">
      <dgm:prSet/>
      <dgm:spPr/>
      <dgm:t>
        <a:bodyPr/>
        <a:lstStyle/>
        <a:p>
          <a:endParaRPr lang="zh-CN" altLang="en-US"/>
        </a:p>
      </dgm:t>
    </dgm:pt>
    <dgm:pt modelId="{1769C9C2-816E-472F-AC3A-9B64FC00B867}" type="sibTrans" cxnId="{EEDFA6BD-6108-41D3-91E4-CB180CE3FE2E}">
      <dgm:prSet/>
      <dgm:spPr/>
      <dgm:t>
        <a:bodyPr/>
        <a:lstStyle/>
        <a:p>
          <a:endParaRPr lang="zh-CN" altLang="en-US"/>
        </a:p>
      </dgm:t>
    </dgm:pt>
    <dgm:pt modelId="{A91A3606-3D92-4C6E-BDE8-818344C44C0A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服义务兵役</a:t>
          </a:r>
          <a:endParaRPr lang="zh-CN" altLang="en-US" dirty="0">
            <a:solidFill>
              <a:schemeClr val="tx1"/>
            </a:solidFill>
          </a:endParaRPr>
        </a:p>
      </dgm:t>
    </dgm:pt>
    <dgm:pt modelId="{85CD4B83-6282-4D45-9AE0-38253BAE846A}" type="parTrans" cxnId="{2E20F713-14DB-4181-A42C-BEDD87386863}">
      <dgm:prSet/>
      <dgm:spPr/>
      <dgm:t>
        <a:bodyPr/>
        <a:lstStyle/>
        <a:p>
          <a:endParaRPr lang="zh-CN" altLang="en-US"/>
        </a:p>
      </dgm:t>
    </dgm:pt>
    <dgm:pt modelId="{518C8C6D-7198-4476-9318-CC1344B7E4B9}" type="sibTrans" cxnId="{2E20F713-14DB-4181-A42C-BEDD87386863}">
      <dgm:prSet/>
      <dgm:spPr/>
      <dgm:t>
        <a:bodyPr/>
        <a:lstStyle/>
        <a:p>
          <a:endParaRPr lang="zh-CN" altLang="en-US"/>
        </a:p>
      </dgm:t>
    </dgm:pt>
    <dgm:pt modelId="{60F33B94-77BA-4619-8D65-E9A67AD5893B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退役复学</a:t>
          </a:r>
          <a:endParaRPr lang="zh-CN" altLang="en-US" dirty="0">
            <a:solidFill>
              <a:schemeClr val="tx1"/>
            </a:solidFill>
          </a:endParaRPr>
        </a:p>
      </dgm:t>
    </dgm:pt>
    <dgm:pt modelId="{7952F010-5A08-48C5-BE59-674C41AF14C1}" type="parTrans" cxnId="{CD73C914-D207-4DE2-B025-29768A288F3E}">
      <dgm:prSet/>
      <dgm:spPr/>
      <dgm:t>
        <a:bodyPr/>
        <a:lstStyle/>
        <a:p>
          <a:endParaRPr lang="zh-CN" altLang="en-US"/>
        </a:p>
      </dgm:t>
    </dgm:pt>
    <dgm:pt modelId="{B07D2B30-952D-4919-9477-05170BBB2A8F}" type="sibTrans" cxnId="{CD73C914-D207-4DE2-B025-29768A288F3E}">
      <dgm:prSet/>
      <dgm:spPr/>
      <dgm:t>
        <a:bodyPr/>
        <a:lstStyle/>
        <a:p>
          <a:endParaRPr lang="zh-CN" altLang="en-US"/>
        </a:p>
      </dgm:t>
    </dgm:pt>
    <dgm:pt modelId="{D8E2CFF3-3225-4B1B-BB28-09F2CE782FAD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服义务兵役</a:t>
          </a:r>
          <a:endParaRPr lang="zh-CN" altLang="en-US" dirty="0">
            <a:solidFill>
              <a:schemeClr val="tx1"/>
            </a:solidFill>
          </a:endParaRPr>
        </a:p>
      </dgm:t>
    </dgm:pt>
    <dgm:pt modelId="{C2699DE1-067C-45DF-AD3F-CDAA457B4918}" type="parTrans" cxnId="{65384EE0-2952-4F35-BA58-9E1B5E801449}">
      <dgm:prSet/>
      <dgm:spPr/>
      <dgm:t>
        <a:bodyPr/>
        <a:lstStyle/>
        <a:p>
          <a:endParaRPr lang="zh-CN" altLang="en-US"/>
        </a:p>
      </dgm:t>
    </dgm:pt>
    <dgm:pt modelId="{DD3BC466-E028-4641-B727-4DF42E355893}" type="sibTrans" cxnId="{65384EE0-2952-4F35-BA58-9E1B5E801449}">
      <dgm:prSet/>
      <dgm:spPr/>
      <dgm:t>
        <a:bodyPr/>
        <a:lstStyle/>
        <a:p>
          <a:endParaRPr lang="zh-CN" altLang="en-US"/>
        </a:p>
      </dgm:t>
    </dgm:pt>
    <dgm:pt modelId="{0BE63E91-49B2-4071-B7D1-965D5C48496F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直招士官</a:t>
          </a:r>
          <a:endParaRPr lang="zh-CN" altLang="en-US" dirty="0">
            <a:solidFill>
              <a:schemeClr val="tx1"/>
            </a:solidFill>
          </a:endParaRPr>
        </a:p>
      </dgm:t>
    </dgm:pt>
    <dgm:pt modelId="{89F6EF7D-8310-47D3-87B7-15CB07276FE5}" type="parTrans" cxnId="{7D3D1CE5-C0F4-40A2-B6D9-269B1107A2B9}">
      <dgm:prSet/>
      <dgm:spPr/>
      <dgm:t>
        <a:bodyPr/>
        <a:lstStyle/>
        <a:p>
          <a:endParaRPr lang="zh-CN" altLang="en-US"/>
        </a:p>
      </dgm:t>
    </dgm:pt>
    <dgm:pt modelId="{7BD16526-7BD2-4ED1-831C-A68B7DFE4D4A}" type="sibTrans" cxnId="{7D3D1CE5-C0F4-40A2-B6D9-269B1107A2B9}">
      <dgm:prSet/>
      <dgm:spPr/>
      <dgm:t>
        <a:bodyPr/>
        <a:lstStyle/>
        <a:p>
          <a:endParaRPr lang="zh-CN" altLang="en-US"/>
        </a:p>
      </dgm:t>
    </dgm:pt>
    <dgm:pt modelId="{4DBA01C4-A9A7-4DCD-A481-91E68227CF9E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学费补偿  按已交学费申请</a:t>
          </a:r>
          <a:endParaRPr lang="zh-CN" altLang="en-US" dirty="0">
            <a:solidFill>
              <a:schemeClr val="tx1"/>
            </a:solidFill>
          </a:endParaRPr>
        </a:p>
      </dgm:t>
    </dgm:pt>
    <dgm:pt modelId="{FEB032E4-CDCA-4E20-BF07-20EF80947450}" type="parTrans" cxnId="{A6B3CE85-7369-48D2-926F-591D8E110A21}">
      <dgm:prSet/>
      <dgm:spPr/>
      <dgm:t>
        <a:bodyPr/>
        <a:lstStyle/>
        <a:p>
          <a:endParaRPr lang="zh-CN" altLang="en-US"/>
        </a:p>
      </dgm:t>
    </dgm:pt>
    <dgm:pt modelId="{31509F0B-B48A-484B-9806-6E72CCCD499A}" type="sibTrans" cxnId="{A6B3CE85-7369-48D2-926F-591D8E110A21}">
      <dgm:prSet/>
      <dgm:spPr/>
      <dgm:t>
        <a:bodyPr/>
        <a:lstStyle/>
        <a:p>
          <a:endParaRPr lang="zh-CN" altLang="en-US"/>
        </a:p>
      </dgm:t>
    </dgm:pt>
    <dgm:pt modelId="{E04B433F-D166-44D0-B9D2-9B232029BA43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贷款代偿 离校前签订还款协议</a:t>
          </a:r>
          <a:endParaRPr lang="zh-CN" altLang="en-US" dirty="0">
            <a:solidFill>
              <a:schemeClr val="tx1"/>
            </a:solidFill>
          </a:endParaRPr>
        </a:p>
      </dgm:t>
    </dgm:pt>
    <dgm:pt modelId="{824C0620-9DC1-456E-8930-C204E66BB09F}" type="parTrans" cxnId="{AD05B2F8-67A8-4AC3-86B0-B1AD2C17B915}">
      <dgm:prSet/>
      <dgm:spPr/>
      <dgm:t>
        <a:bodyPr/>
        <a:lstStyle/>
        <a:p>
          <a:endParaRPr lang="zh-CN" altLang="en-US"/>
        </a:p>
      </dgm:t>
    </dgm:pt>
    <dgm:pt modelId="{95ECB738-0D86-4D4F-B20A-D2A1AFF4A9CA}" type="sibTrans" cxnId="{AD05B2F8-67A8-4AC3-86B0-B1AD2C17B915}">
      <dgm:prSet/>
      <dgm:spPr/>
      <dgm:t>
        <a:bodyPr/>
        <a:lstStyle/>
        <a:p>
          <a:endParaRPr lang="zh-CN" altLang="en-US"/>
        </a:p>
      </dgm:t>
    </dgm:pt>
    <dgm:pt modelId="{D9730EA3-4142-413C-A304-4AAA901BD167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学费补偿</a:t>
          </a:r>
          <a:endParaRPr lang="zh-CN" altLang="en-US" dirty="0">
            <a:solidFill>
              <a:schemeClr val="tx1"/>
            </a:solidFill>
          </a:endParaRPr>
        </a:p>
      </dgm:t>
    </dgm:pt>
    <dgm:pt modelId="{A14CD341-3A0B-4CC7-8F1A-F1BC3C54B728}" type="parTrans" cxnId="{906BAD5B-7348-4BFB-97EE-ECE9EBC00F5E}">
      <dgm:prSet/>
      <dgm:spPr/>
      <dgm:t>
        <a:bodyPr/>
        <a:lstStyle/>
        <a:p>
          <a:endParaRPr lang="zh-CN" altLang="en-US"/>
        </a:p>
      </dgm:t>
    </dgm:pt>
    <dgm:pt modelId="{00B744D1-997C-4F1B-9546-8B01CB836721}" type="sibTrans" cxnId="{906BAD5B-7348-4BFB-97EE-ECE9EBC00F5E}">
      <dgm:prSet/>
      <dgm:spPr/>
      <dgm:t>
        <a:bodyPr/>
        <a:lstStyle/>
        <a:p>
          <a:endParaRPr lang="zh-CN" altLang="en-US"/>
        </a:p>
      </dgm:t>
    </dgm:pt>
    <dgm:pt modelId="{276AD186-9076-4492-9E68-4B109713299B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贷款代偿</a:t>
          </a:r>
          <a:endParaRPr lang="zh-CN" altLang="en-US" dirty="0">
            <a:solidFill>
              <a:schemeClr val="tx1"/>
            </a:solidFill>
          </a:endParaRPr>
        </a:p>
      </dgm:t>
    </dgm:pt>
    <dgm:pt modelId="{0E5BA8D9-1AE1-49C2-A549-D84B7FF70E24}" type="parTrans" cxnId="{63C13B79-FD9D-47CE-B161-06D166C0A873}">
      <dgm:prSet/>
      <dgm:spPr/>
      <dgm:t>
        <a:bodyPr/>
        <a:lstStyle/>
        <a:p>
          <a:endParaRPr lang="zh-CN" altLang="en-US"/>
        </a:p>
      </dgm:t>
    </dgm:pt>
    <dgm:pt modelId="{45389C0B-6E1F-4AAE-8C63-BB92E50998ED}" type="sibTrans" cxnId="{63C13B79-FD9D-47CE-B161-06D166C0A873}">
      <dgm:prSet/>
      <dgm:spPr/>
      <dgm:t>
        <a:bodyPr/>
        <a:lstStyle/>
        <a:p>
          <a:endParaRPr lang="zh-CN" altLang="en-US"/>
        </a:p>
      </dgm:t>
    </dgm:pt>
    <dgm:pt modelId="{A1F6076A-7B21-47C8-BBCB-7F0CA6D77675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学费补偿</a:t>
          </a:r>
          <a:endParaRPr lang="zh-CN" altLang="en-US" dirty="0">
            <a:solidFill>
              <a:schemeClr val="tx1"/>
            </a:solidFill>
          </a:endParaRPr>
        </a:p>
      </dgm:t>
    </dgm:pt>
    <dgm:pt modelId="{173D11F7-074F-46A9-921C-0589A684217D}" type="parTrans" cxnId="{F421AF39-05A9-46E2-86D8-F898E420EA2A}">
      <dgm:prSet/>
      <dgm:spPr/>
      <dgm:t>
        <a:bodyPr/>
        <a:lstStyle/>
        <a:p>
          <a:endParaRPr lang="zh-CN" altLang="en-US"/>
        </a:p>
      </dgm:t>
    </dgm:pt>
    <dgm:pt modelId="{4BB07F59-28BD-4ED8-8E62-DE18AE01F53E}" type="sibTrans" cxnId="{F421AF39-05A9-46E2-86D8-F898E420EA2A}">
      <dgm:prSet/>
      <dgm:spPr/>
      <dgm:t>
        <a:bodyPr/>
        <a:lstStyle/>
        <a:p>
          <a:endParaRPr lang="zh-CN" altLang="en-US"/>
        </a:p>
      </dgm:t>
    </dgm:pt>
    <dgm:pt modelId="{EADE798F-E9BA-4A45-886E-870EA942AEB4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贷款代偿</a:t>
          </a:r>
          <a:endParaRPr lang="zh-CN" altLang="en-US" dirty="0">
            <a:solidFill>
              <a:schemeClr val="tx1"/>
            </a:solidFill>
          </a:endParaRPr>
        </a:p>
      </dgm:t>
    </dgm:pt>
    <dgm:pt modelId="{29118F1E-139C-4EFF-9102-4D670A3CB466}" type="parTrans" cxnId="{B54D0657-B372-4140-BAB4-804D0E8D234F}">
      <dgm:prSet/>
      <dgm:spPr/>
      <dgm:t>
        <a:bodyPr/>
        <a:lstStyle/>
        <a:p>
          <a:endParaRPr lang="zh-CN" altLang="en-US"/>
        </a:p>
      </dgm:t>
    </dgm:pt>
    <dgm:pt modelId="{CFDCFD4C-8B9D-43E8-9379-2920F2716E5F}" type="sibTrans" cxnId="{B54D0657-B372-4140-BAB4-804D0E8D234F}">
      <dgm:prSet/>
      <dgm:spPr/>
      <dgm:t>
        <a:bodyPr/>
        <a:lstStyle/>
        <a:p>
          <a:endParaRPr lang="zh-CN" altLang="en-US"/>
        </a:p>
      </dgm:t>
    </dgm:pt>
    <dgm:pt modelId="{9F1EE223-AC62-41C6-8AF9-181AC0B74168}">
      <dgm:prSet/>
      <dgm:spPr>
        <a:solidFill>
          <a:schemeClr val="bg2"/>
        </a:solidFill>
      </dgm:spPr>
      <dgm:t>
        <a:bodyPr/>
        <a:lstStyle/>
        <a:p>
          <a:r>
            <a:rPr lang="zh-CN" altLang="en-US" dirty="0" smtClean="0">
              <a:solidFill>
                <a:schemeClr val="tx1"/>
              </a:solidFill>
            </a:rPr>
            <a:t>一次申请学费减免，逐年发放</a:t>
          </a:r>
          <a:endParaRPr lang="zh-CN" altLang="en-US" dirty="0">
            <a:solidFill>
              <a:schemeClr val="tx1"/>
            </a:solidFill>
          </a:endParaRPr>
        </a:p>
      </dgm:t>
    </dgm:pt>
    <dgm:pt modelId="{9D7DBDF0-3385-4DA7-AA1E-BE0D079FE4DE}" type="parTrans" cxnId="{2F21854D-33F3-40BA-9B74-B4F3BFC496ED}">
      <dgm:prSet/>
      <dgm:spPr/>
      <dgm:t>
        <a:bodyPr/>
        <a:lstStyle/>
        <a:p>
          <a:endParaRPr lang="zh-CN" altLang="en-US"/>
        </a:p>
      </dgm:t>
    </dgm:pt>
    <dgm:pt modelId="{697F1D6B-1613-4CC8-BCFF-0692660B8804}" type="sibTrans" cxnId="{2F21854D-33F3-40BA-9B74-B4F3BFC496ED}">
      <dgm:prSet/>
      <dgm:spPr/>
      <dgm:t>
        <a:bodyPr/>
        <a:lstStyle/>
        <a:p>
          <a:endParaRPr lang="zh-CN" altLang="en-US"/>
        </a:p>
      </dgm:t>
    </dgm:pt>
    <dgm:pt modelId="{3665AA20-73B2-4FA0-A181-EBAF641D8398}" type="pres">
      <dgm:prSet presAssocID="{881B0DE8-972A-4959-8F5F-047B77916E93}" presName="Name0" presStyleCnt="0">
        <dgm:presLayoutVars>
          <dgm:chPref val="1"/>
          <dgm:dir/>
          <dgm:animOne val="branch"/>
          <dgm:animLvl val="lvl"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  <dgm:pt modelId="{17AFC2EF-4CB3-4740-ACFC-18A526B0C4FB}" type="pres">
      <dgm:prSet presAssocID="{D6847922-2FA7-4367-B78F-E33D927BA699}" presName="root1" presStyleCnt="0"/>
      <dgm:spPr/>
    </dgm:pt>
    <dgm:pt modelId="{92D5FA06-74BB-462C-9784-A759E9D176A7}" type="pres">
      <dgm:prSet presAssocID="{D6847922-2FA7-4367-B78F-E33D927BA699}" presName="LevelOneTextNode" presStyleLbl="node0" presStyleIdx="0" presStyleCnt="1" custScaleY="127267" custLinFactNeighborX="-1067" custLinFactNeighborY="-22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7FC1DB1-9844-486B-803B-8C0631CFC734}" type="pres">
      <dgm:prSet presAssocID="{D6847922-2FA7-4367-B78F-E33D927BA699}" presName="level2hierChild" presStyleCnt="0"/>
      <dgm:spPr/>
    </dgm:pt>
    <dgm:pt modelId="{7B24B8DA-01F9-4671-8D01-3ECAD0AA9727}" type="pres">
      <dgm:prSet presAssocID="{D565FB70-5A5A-41CC-89EC-4A9A1171995D}" presName="conn2-1" presStyleLbl="parChTrans1D2" presStyleIdx="0" presStyleCnt="2"/>
      <dgm:spPr/>
      <dgm:t>
        <a:bodyPr/>
        <a:lstStyle/>
        <a:p>
          <a:endParaRPr lang="zh-CN" altLang="en-US"/>
        </a:p>
      </dgm:t>
    </dgm:pt>
    <dgm:pt modelId="{E527379D-870F-4522-8B1A-D18F73CBD72B}" type="pres">
      <dgm:prSet presAssocID="{D565FB70-5A5A-41CC-89EC-4A9A1171995D}" presName="connTx" presStyleLbl="parChTrans1D2" presStyleIdx="0" presStyleCnt="2"/>
      <dgm:spPr/>
      <dgm:t>
        <a:bodyPr/>
        <a:lstStyle/>
        <a:p>
          <a:endParaRPr lang="zh-CN" altLang="en-US"/>
        </a:p>
      </dgm:t>
    </dgm:pt>
    <dgm:pt modelId="{0D997A92-2FF4-4CE2-B033-9891BB465A09}" type="pres">
      <dgm:prSet presAssocID="{2D6DFD06-42E7-40BE-850C-E9E938593C8B}" presName="root2" presStyleCnt="0"/>
      <dgm:spPr/>
    </dgm:pt>
    <dgm:pt modelId="{BDDEB8AB-19D5-440E-BF1D-A53DD85E7CDB}" type="pres">
      <dgm:prSet presAssocID="{2D6DFD06-42E7-40BE-850C-E9E938593C8B}" presName="LevelTwoTextNode" presStyleLbl="node2" presStyleIdx="0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A356A7BE-D664-4BA7-A9DF-1EFCBE7EF33B}" type="pres">
      <dgm:prSet presAssocID="{2D6DFD06-42E7-40BE-850C-E9E938593C8B}" presName="level3hierChild" presStyleCnt="0"/>
      <dgm:spPr/>
    </dgm:pt>
    <dgm:pt modelId="{4DCF2A28-6B40-4089-BA5B-34C7C257249D}" type="pres">
      <dgm:prSet presAssocID="{85CD4B83-6282-4D45-9AE0-38253BAE846A}" presName="conn2-1" presStyleLbl="parChTrans1D3" presStyleIdx="0" presStyleCnt="4"/>
      <dgm:spPr/>
      <dgm:t>
        <a:bodyPr/>
        <a:lstStyle/>
        <a:p>
          <a:endParaRPr lang="zh-CN" altLang="en-US"/>
        </a:p>
      </dgm:t>
    </dgm:pt>
    <dgm:pt modelId="{623A9E57-6990-4740-88A1-CD2482049B69}" type="pres">
      <dgm:prSet presAssocID="{85CD4B83-6282-4D45-9AE0-38253BAE846A}" presName="connTx" presStyleLbl="parChTrans1D3" presStyleIdx="0" presStyleCnt="4"/>
      <dgm:spPr/>
      <dgm:t>
        <a:bodyPr/>
        <a:lstStyle/>
        <a:p>
          <a:endParaRPr lang="zh-CN" altLang="en-US"/>
        </a:p>
      </dgm:t>
    </dgm:pt>
    <dgm:pt modelId="{BA43FC5B-6A8A-405F-B427-561D70667823}" type="pres">
      <dgm:prSet presAssocID="{A91A3606-3D92-4C6E-BDE8-818344C44C0A}" presName="root2" presStyleCnt="0"/>
      <dgm:spPr/>
    </dgm:pt>
    <dgm:pt modelId="{5DB3DDC7-0704-443F-AF44-7A10CC54E601}" type="pres">
      <dgm:prSet presAssocID="{A91A3606-3D92-4C6E-BDE8-818344C44C0A}" presName="LevelTwoTextNode" presStyleLbl="node3" presStyleIdx="0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2670D205-76FE-4531-8684-630A2D2BC015}" type="pres">
      <dgm:prSet presAssocID="{A91A3606-3D92-4C6E-BDE8-818344C44C0A}" presName="level3hierChild" presStyleCnt="0"/>
      <dgm:spPr/>
    </dgm:pt>
    <dgm:pt modelId="{A4E8E711-2542-418E-8212-7E6C8CF2A061}" type="pres">
      <dgm:prSet presAssocID="{FEB032E4-CDCA-4E20-BF07-20EF80947450}" presName="conn2-1" presStyleLbl="parChTrans1D4" presStyleIdx="0" presStyleCnt="7"/>
      <dgm:spPr/>
      <dgm:t>
        <a:bodyPr/>
        <a:lstStyle/>
        <a:p>
          <a:endParaRPr lang="zh-CN" altLang="en-US"/>
        </a:p>
      </dgm:t>
    </dgm:pt>
    <dgm:pt modelId="{2BD5D126-CCBC-4AA2-880C-D7B88CC9F97D}" type="pres">
      <dgm:prSet presAssocID="{FEB032E4-CDCA-4E20-BF07-20EF80947450}" presName="connTx" presStyleLbl="parChTrans1D4" presStyleIdx="0" presStyleCnt="7"/>
      <dgm:spPr/>
      <dgm:t>
        <a:bodyPr/>
        <a:lstStyle/>
        <a:p>
          <a:endParaRPr lang="zh-CN" altLang="en-US"/>
        </a:p>
      </dgm:t>
    </dgm:pt>
    <dgm:pt modelId="{733D914D-DC63-40AA-A506-52E2A8F3AB1D}" type="pres">
      <dgm:prSet presAssocID="{4DBA01C4-A9A7-4DCD-A481-91E68227CF9E}" presName="root2" presStyleCnt="0"/>
      <dgm:spPr/>
    </dgm:pt>
    <dgm:pt modelId="{4FEC65AD-8039-49AF-87A3-6B57EEEA54BB}" type="pres">
      <dgm:prSet presAssocID="{4DBA01C4-A9A7-4DCD-A481-91E68227CF9E}" presName="LevelTwoTextNode" presStyleLbl="node4" presStyleIdx="0" presStyleCnt="7" custScaleX="19650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D4F2713C-E4B5-49D1-80AD-6F5AC0C3F828}" type="pres">
      <dgm:prSet presAssocID="{4DBA01C4-A9A7-4DCD-A481-91E68227CF9E}" presName="level3hierChild" presStyleCnt="0"/>
      <dgm:spPr/>
    </dgm:pt>
    <dgm:pt modelId="{1AA09E0C-2AB6-4208-A3E6-3BF9B030A9BE}" type="pres">
      <dgm:prSet presAssocID="{824C0620-9DC1-456E-8930-C204E66BB09F}" presName="conn2-1" presStyleLbl="parChTrans1D4" presStyleIdx="1" presStyleCnt="7"/>
      <dgm:spPr/>
      <dgm:t>
        <a:bodyPr/>
        <a:lstStyle/>
        <a:p>
          <a:endParaRPr lang="zh-CN" altLang="en-US"/>
        </a:p>
      </dgm:t>
    </dgm:pt>
    <dgm:pt modelId="{28A55890-5B22-4E93-940F-3016255266C9}" type="pres">
      <dgm:prSet presAssocID="{824C0620-9DC1-456E-8930-C204E66BB09F}" presName="connTx" presStyleLbl="parChTrans1D4" presStyleIdx="1" presStyleCnt="7"/>
      <dgm:spPr/>
      <dgm:t>
        <a:bodyPr/>
        <a:lstStyle/>
        <a:p>
          <a:endParaRPr lang="zh-CN" altLang="en-US"/>
        </a:p>
      </dgm:t>
    </dgm:pt>
    <dgm:pt modelId="{872F968E-4398-4A92-9660-439018A9CD86}" type="pres">
      <dgm:prSet presAssocID="{E04B433F-D166-44D0-B9D2-9B232029BA43}" presName="root2" presStyleCnt="0"/>
      <dgm:spPr/>
    </dgm:pt>
    <dgm:pt modelId="{597826C5-CE78-412D-993D-F7615919DF8A}" type="pres">
      <dgm:prSet presAssocID="{E04B433F-D166-44D0-B9D2-9B232029BA43}" presName="LevelTwoTextNode" presStyleLbl="node4" presStyleIdx="1" presStyleCnt="7" custScaleX="199289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11A14D9-F9F5-4CC4-9298-BC6B6AD392F6}" type="pres">
      <dgm:prSet presAssocID="{E04B433F-D166-44D0-B9D2-9B232029BA43}" presName="level3hierChild" presStyleCnt="0"/>
      <dgm:spPr/>
    </dgm:pt>
    <dgm:pt modelId="{63F29B85-F663-418F-B7CF-13CB0711D564}" type="pres">
      <dgm:prSet presAssocID="{7952F010-5A08-48C5-BE59-674C41AF14C1}" presName="conn2-1" presStyleLbl="parChTrans1D3" presStyleIdx="1" presStyleCnt="4"/>
      <dgm:spPr/>
      <dgm:t>
        <a:bodyPr/>
        <a:lstStyle/>
        <a:p>
          <a:endParaRPr lang="zh-CN" altLang="en-US"/>
        </a:p>
      </dgm:t>
    </dgm:pt>
    <dgm:pt modelId="{8B624675-6771-4DD0-B3A5-ADAF5A0BA83B}" type="pres">
      <dgm:prSet presAssocID="{7952F010-5A08-48C5-BE59-674C41AF14C1}" presName="connTx" presStyleLbl="parChTrans1D3" presStyleIdx="1" presStyleCnt="4"/>
      <dgm:spPr/>
      <dgm:t>
        <a:bodyPr/>
        <a:lstStyle/>
        <a:p>
          <a:endParaRPr lang="zh-CN" altLang="en-US"/>
        </a:p>
      </dgm:t>
    </dgm:pt>
    <dgm:pt modelId="{440E6016-C9C8-4D17-BAB0-A715E22C5A23}" type="pres">
      <dgm:prSet presAssocID="{60F33B94-77BA-4619-8D65-E9A67AD5893B}" presName="root2" presStyleCnt="0"/>
      <dgm:spPr/>
    </dgm:pt>
    <dgm:pt modelId="{A0F12D87-50D8-4865-B84F-45B2199AF874}" type="pres">
      <dgm:prSet presAssocID="{60F33B94-77BA-4619-8D65-E9A67AD5893B}" presName="LevelTwoTextNode" presStyleLbl="node3" presStyleIdx="1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30093C1-DC3E-4C2E-9AD1-0A93AFA44E08}" type="pres">
      <dgm:prSet presAssocID="{60F33B94-77BA-4619-8D65-E9A67AD5893B}" presName="level3hierChild" presStyleCnt="0"/>
      <dgm:spPr/>
    </dgm:pt>
    <dgm:pt modelId="{4C48E7BD-FCE0-432D-974B-CB729836F7C2}" type="pres">
      <dgm:prSet presAssocID="{9D7DBDF0-3385-4DA7-AA1E-BE0D079FE4DE}" presName="conn2-1" presStyleLbl="parChTrans1D4" presStyleIdx="2" presStyleCnt="7"/>
      <dgm:spPr/>
      <dgm:t>
        <a:bodyPr/>
        <a:lstStyle/>
        <a:p>
          <a:endParaRPr lang="zh-CN" altLang="en-US"/>
        </a:p>
      </dgm:t>
    </dgm:pt>
    <dgm:pt modelId="{FD5B010F-E492-45F4-A319-51F1489B8C6F}" type="pres">
      <dgm:prSet presAssocID="{9D7DBDF0-3385-4DA7-AA1E-BE0D079FE4DE}" presName="connTx" presStyleLbl="parChTrans1D4" presStyleIdx="2" presStyleCnt="7"/>
      <dgm:spPr/>
      <dgm:t>
        <a:bodyPr/>
        <a:lstStyle/>
        <a:p>
          <a:endParaRPr lang="zh-CN" altLang="en-US"/>
        </a:p>
      </dgm:t>
    </dgm:pt>
    <dgm:pt modelId="{F4A31DD9-79D1-4512-92F9-ADAFD2091E62}" type="pres">
      <dgm:prSet presAssocID="{9F1EE223-AC62-41C6-8AF9-181AC0B74168}" presName="root2" presStyleCnt="0"/>
      <dgm:spPr/>
    </dgm:pt>
    <dgm:pt modelId="{B9392B43-C390-45CE-B2D0-AA98B51E11BA}" type="pres">
      <dgm:prSet presAssocID="{9F1EE223-AC62-41C6-8AF9-181AC0B74168}" presName="LevelTwoTextNode" presStyleLbl="node4" presStyleIdx="2" presStyleCnt="7" custScaleX="199240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2CA7B4D-EC4E-4F7D-9458-B76FE129B91B}" type="pres">
      <dgm:prSet presAssocID="{9F1EE223-AC62-41C6-8AF9-181AC0B74168}" presName="level3hierChild" presStyleCnt="0"/>
      <dgm:spPr/>
    </dgm:pt>
    <dgm:pt modelId="{13B17FAD-AC41-44C8-BBE5-CE40B3F7ACA4}" type="pres">
      <dgm:prSet presAssocID="{2260C341-931F-4D03-B36E-0082FDA35F82}" presName="conn2-1" presStyleLbl="parChTrans1D2" presStyleIdx="1" presStyleCnt="2"/>
      <dgm:spPr/>
      <dgm:t>
        <a:bodyPr/>
        <a:lstStyle/>
        <a:p>
          <a:endParaRPr lang="zh-CN" altLang="en-US"/>
        </a:p>
      </dgm:t>
    </dgm:pt>
    <dgm:pt modelId="{5F2D32F8-949D-42BE-8F02-28AF2D81ED73}" type="pres">
      <dgm:prSet presAssocID="{2260C341-931F-4D03-B36E-0082FDA35F82}" presName="connTx" presStyleLbl="parChTrans1D2" presStyleIdx="1" presStyleCnt="2"/>
      <dgm:spPr/>
      <dgm:t>
        <a:bodyPr/>
        <a:lstStyle/>
        <a:p>
          <a:endParaRPr lang="zh-CN" altLang="en-US"/>
        </a:p>
      </dgm:t>
    </dgm:pt>
    <dgm:pt modelId="{596DA1A5-D27F-480D-A313-CD119AB5F21F}" type="pres">
      <dgm:prSet presAssocID="{EDCE20D2-6D4B-43A9-BC20-2A52761AB57B}" presName="root2" presStyleCnt="0"/>
      <dgm:spPr/>
    </dgm:pt>
    <dgm:pt modelId="{E3824E9A-2D2C-4891-A4C5-641BB10A9E06}" type="pres">
      <dgm:prSet presAssocID="{EDCE20D2-6D4B-43A9-BC20-2A52761AB57B}" presName="LevelTwoTextNode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8274F1A9-1C63-4480-A32A-FB4242C160E5}" type="pres">
      <dgm:prSet presAssocID="{EDCE20D2-6D4B-43A9-BC20-2A52761AB57B}" presName="level3hierChild" presStyleCnt="0"/>
      <dgm:spPr/>
    </dgm:pt>
    <dgm:pt modelId="{5BE12CA8-40EA-44F0-A0B5-0A1A52EED3B2}" type="pres">
      <dgm:prSet presAssocID="{C2699DE1-067C-45DF-AD3F-CDAA457B4918}" presName="conn2-1" presStyleLbl="parChTrans1D3" presStyleIdx="2" presStyleCnt="4"/>
      <dgm:spPr/>
      <dgm:t>
        <a:bodyPr/>
        <a:lstStyle/>
        <a:p>
          <a:endParaRPr lang="zh-CN" altLang="en-US"/>
        </a:p>
      </dgm:t>
    </dgm:pt>
    <dgm:pt modelId="{F6549A0A-4450-49A2-ADAF-0AE5927CCBFD}" type="pres">
      <dgm:prSet presAssocID="{C2699DE1-067C-45DF-AD3F-CDAA457B4918}" presName="connTx" presStyleLbl="parChTrans1D3" presStyleIdx="2" presStyleCnt="4"/>
      <dgm:spPr/>
      <dgm:t>
        <a:bodyPr/>
        <a:lstStyle/>
        <a:p>
          <a:endParaRPr lang="zh-CN" altLang="en-US"/>
        </a:p>
      </dgm:t>
    </dgm:pt>
    <dgm:pt modelId="{CA1A77A1-0691-4DEF-836B-508A363EEF1A}" type="pres">
      <dgm:prSet presAssocID="{D8E2CFF3-3225-4B1B-BB28-09F2CE782FAD}" presName="root2" presStyleCnt="0"/>
      <dgm:spPr/>
    </dgm:pt>
    <dgm:pt modelId="{C8D88D11-22C7-44DE-B073-06049ED3960C}" type="pres">
      <dgm:prSet presAssocID="{D8E2CFF3-3225-4B1B-BB28-09F2CE782FAD}" presName="LevelTwoTextNode" presStyleLbl="node3" presStyleIdx="2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E0B8ECC-41E3-429E-AF81-92812CC82DCE}" type="pres">
      <dgm:prSet presAssocID="{D8E2CFF3-3225-4B1B-BB28-09F2CE782FAD}" presName="level3hierChild" presStyleCnt="0"/>
      <dgm:spPr/>
    </dgm:pt>
    <dgm:pt modelId="{6BC6C998-2601-4E99-805B-3670B52C87BD}" type="pres">
      <dgm:prSet presAssocID="{A14CD341-3A0B-4CC7-8F1A-F1BC3C54B728}" presName="conn2-1" presStyleLbl="parChTrans1D4" presStyleIdx="3" presStyleCnt="7"/>
      <dgm:spPr/>
      <dgm:t>
        <a:bodyPr/>
        <a:lstStyle/>
        <a:p>
          <a:endParaRPr lang="zh-CN" altLang="en-US"/>
        </a:p>
      </dgm:t>
    </dgm:pt>
    <dgm:pt modelId="{DF8D5558-A67E-4BE1-B4CD-6262C2755B03}" type="pres">
      <dgm:prSet presAssocID="{A14CD341-3A0B-4CC7-8F1A-F1BC3C54B728}" presName="connTx" presStyleLbl="parChTrans1D4" presStyleIdx="3" presStyleCnt="7"/>
      <dgm:spPr/>
      <dgm:t>
        <a:bodyPr/>
        <a:lstStyle/>
        <a:p>
          <a:endParaRPr lang="zh-CN" altLang="en-US"/>
        </a:p>
      </dgm:t>
    </dgm:pt>
    <dgm:pt modelId="{E2A093BB-0E2B-4159-B25A-ABBB350495F7}" type="pres">
      <dgm:prSet presAssocID="{D9730EA3-4142-413C-A304-4AAA901BD167}" presName="root2" presStyleCnt="0"/>
      <dgm:spPr/>
    </dgm:pt>
    <dgm:pt modelId="{91646DF8-435D-4EC9-8451-60EC6CB999D6}" type="pres">
      <dgm:prSet presAssocID="{D9730EA3-4142-413C-A304-4AAA901BD167}" presName="LevelTwoTextNode" presStyleLbl="node4" presStyleIdx="3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188E6AE5-C608-43BA-970E-E32A18E28CAC}" type="pres">
      <dgm:prSet presAssocID="{D9730EA3-4142-413C-A304-4AAA901BD167}" presName="level3hierChild" presStyleCnt="0"/>
      <dgm:spPr/>
    </dgm:pt>
    <dgm:pt modelId="{CE4174A4-5406-404A-BFCB-2D1730D73454}" type="pres">
      <dgm:prSet presAssocID="{0E5BA8D9-1AE1-49C2-A549-D84B7FF70E24}" presName="conn2-1" presStyleLbl="parChTrans1D4" presStyleIdx="4" presStyleCnt="7"/>
      <dgm:spPr/>
      <dgm:t>
        <a:bodyPr/>
        <a:lstStyle/>
        <a:p>
          <a:endParaRPr lang="zh-CN" altLang="en-US"/>
        </a:p>
      </dgm:t>
    </dgm:pt>
    <dgm:pt modelId="{1FCA6218-41A6-45B0-8873-38C89EEFAAB9}" type="pres">
      <dgm:prSet presAssocID="{0E5BA8D9-1AE1-49C2-A549-D84B7FF70E24}" presName="connTx" presStyleLbl="parChTrans1D4" presStyleIdx="4" presStyleCnt="7"/>
      <dgm:spPr/>
      <dgm:t>
        <a:bodyPr/>
        <a:lstStyle/>
        <a:p>
          <a:endParaRPr lang="zh-CN" altLang="en-US"/>
        </a:p>
      </dgm:t>
    </dgm:pt>
    <dgm:pt modelId="{9C7491ED-AED5-4314-A2D0-03AC47C752CB}" type="pres">
      <dgm:prSet presAssocID="{276AD186-9076-4492-9E68-4B109713299B}" presName="root2" presStyleCnt="0"/>
      <dgm:spPr/>
    </dgm:pt>
    <dgm:pt modelId="{9B4A5F27-AC48-4892-8C0F-468E1925CABB}" type="pres">
      <dgm:prSet presAssocID="{276AD186-9076-4492-9E68-4B109713299B}" presName="LevelTwoTextNode" presStyleLbl="node4" presStyleIdx="4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F707A19F-ABC0-438E-A570-204AD1101ECB}" type="pres">
      <dgm:prSet presAssocID="{276AD186-9076-4492-9E68-4B109713299B}" presName="level3hierChild" presStyleCnt="0"/>
      <dgm:spPr/>
    </dgm:pt>
    <dgm:pt modelId="{9777D092-D5CF-41B6-A601-39FB7DCE37EB}" type="pres">
      <dgm:prSet presAssocID="{89F6EF7D-8310-47D3-87B7-15CB07276FE5}" presName="conn2-1" presStyleLbl="parChTrans1D3" presStyleIdx="3" presStyleCnt="4"/>
      <dgm:spPr/>
      <dgm:t>
        <a:bodyPr/>
        <a:lstStyle/>
        <a:p>
          <a:endParaRPr lang="zh-CN" altLang="en-US"/>
        </a:p>
      </dgm:t>
    </dgm:pt>
    <dgm:pt modelId="{87F98A2C-D48E-49C0-9E18-7B2F17E41099}" type="pres">
      <dgm:prSet presAssocID="{89F6EF7D-8310-47D3-87B7-15CB07276FE5}" presName="connTx" presStyleLbl="parChTrans1D3" presStyleIdx="3" presStyleCnt="4"/>
      <dgm:spPr/>
      <dgm:t>
        <a:bodyPr/>
        <a:lstStyle/>
        <a:p>
          <a:endParaRPr lang="zh-CN" altLang="en-US"/>
        </a:p>
      </dgm:t>
    </dgm:pt>
    <dgm:pt modelId="{9FE574DB-037D-4119-9D30-D903F96CEA1D}" type="pres">
      <dgm:prSet presAssocID="{0BE63E91-49B2-4071-B7D1-965D5C48496F}" presName="root2" presStyleCnt="0"/>
      <dgm:spPr/>
    </dgm:pt>
    <dgm:pt modelId="{EA9722F6-0CA9-4E45-B8EE-1E8CAABE76E0}" type="pres">
      <dgm:prSet presAssocID="{0BE63E91-49B2-4071-B7D1-965D5C48496F}" presName="LevelTwoTextNode" presStyleLbl="node3" presStyleIdx="3" presStyleCnt="4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0A8C8FC0-1EDC-4A06-830B-9111AE692FE8}" type="pres">
      <dgm:prSet presAssocID="{0BE63E91-49B2-4071-B7D1-965D5C48496F}" presName="level3hierChild" presStyleCnt="0"/>
      <dgm:spPr/>
    </dgm:pt>
    <dgm:pt modelId="{EDB04B9F-0546-469D-952D-C7A96822520D}" type="pres">
      <dgm:prSet presAssocID="{173D11F7-074F-46A9-921C-0589A684217D}" presName="conn2-1" presStyleLbl="parChTrans1D4" presStyleIdx="5" presStyleCnt="7"/>
      <dgm:spPr/>
      <dgm:t>
        <a:bodyPr/>
        <a:lstStyle/>
        <a:p>
          <a:endParaRPr lang="zh-CN" altLang="en-US"/>
        </a:p>
      </dgm:t>
    </dgm:pt>
    <dgm:pt modelId="{E88F06EB-F239-4C87-99DA-EEEDA8B7C22F}" type="pres">
      <dgm:prSet presAssocID="{173D11F7-074F-46A9-921C-0589A684217D}" presName="connTx" presStyleLbl="parChTrans1D4" presStyleIdx="5" presStyleCnt="7"/>
      <dgm:spPr/>
      <dgm:t>
        <a:bodyPr/>
        <a:lstStyle/>
        <a:p>
          <a:endParaRPr lang="zh-CN" altLang="en-US"/>
        </a:p>
      </dgm:t>
    </dgm:pt>
    <dgm:pt modelId="{F2F1939E-DA95-4F11-9280-450D200CBEA6}" type="pres">
      <dgm:prSet presAssocID="{A1F6076A-7B21-47C8-BBCB-7F0CA6D77675}" presName="root2" presStyleCnt="0"/>
      <dgm:spPr/>
    </dgm:pt>
    <dgm:pt modelId="{6350E7B2-294E-4F13-906D-35CE3D0D7280}" type="pres">
      <dgm:prSet presAssocID="{A1F6076A-7B21-47C8-BBCB-7F0CA6D77675}" presName="LevelTwoTextNode" presStyleLbl="node4" presStyleIdx="5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6E710165-5D51-4317-92BB-4660F8A41BAE}" type="pres">
      <dgm:prSet presAssocID="{A1F6076A-7B21-47C8-BBCB-7F0CA6D77675}" presName="level3hierChild" presStyleCnt="0"/>
      <dgm:spPr/>
    </dgm:pt>
    <dgm:pt modelId="{5A6D38D2-E719-4E6D-AA22-9B7CCB5FEA16}" type="pres">
      <dgm:prSet presAssocID="{29118F1E-139C-4EFF-9102-4D670A3CB466}" presName="conn2-1" presStyleLbl="parChTrans1D4" presStyleIdx="6" presStyleCnt="7"/>
      <dgm:spPr/>
      <dgm:t>
        <a:bodyPr/>
        <a:lstStyle/>
        <a:p>
          <a:endParaRPr lang="zh-CN" altLang="en-US"/>
        </a:p>
      </dgm:t>
    </dgm:pt>
    <dgm:pt modelId="{9B7B3C5A-6D95-4B9B-A545-36EFAE4C1306}" type="pres">
      <dgm:prSet presAssocID="{29118F1E-139C-4EFF-9102-4D670A3CB466}" presName="connTx" presStyleLbl="parChTrans1D4" presStyleIdx="6" presStyleCnt="7"/>
      <dgm:spPr/>
      <dgm:t>
        <a:bodyPr/>
        <a:lstStyle/>
        <a:p>
          <a:endParaRPr lang="zh-CN" altLang="en-US"/>
        </a:p>
      </dgm:t>
    </dgm:pt>
    <dgm:pt modelId="{CA8A2678-AACE-45FB-9F91-DABA8E9B19F4}" type="pres">
      <dgm:prSet presAssocID="{EADE798F-E9BA-4A45-886E-870EA942AEB4}" presName="root2" presStyleCnt="0"/>
      <dgm:spPr/>
    </dgm:pt>
    <dgm:pt modelId="{769DAB89-F4EF-41E2-A20D-98391A5F5DDA}" type="pres">
      <dgm:prSet presAssocID="{EADE798F-E9BA-4A45-886E-870EA942AEB4}" presName="LevelTwoTextNode" presStyleLbl="node4" presStyleIdx="6" presStyleCnt="7">
        <dgm:presLayoutVars>
          <dgm:chPref val="3"/>
        </dgm:presLayoutVars>
      </dgm:prSet>
      <dgm:spPr/>
      <dgm:t>
        <a:bodyPr/>
        <a:lstStyle/>
        <a:p>
          <a:endParaRPr lang="zh-CN" altLang="en-US"/>
        </a:p>
      </dgm:t>
    </dgm:pt>
    <dgm:pt modelId="{5CF457BF-1FA2-4A7E-BA25-DD6C412C770E}" type="pres">
      <dgm:prSet presAssocID="{EADE798F-E9BA-4A45-886E-870EA942AEB4}" presName="level3hierChild" presStyleCnt="0"/>
      <dgm:spPr/>
    </dgm:pt>
  </dgm:ptLst>
  <dgm:cxnLst>
    <dgm:cxn modelId="{7DEF195D-98B4-4150-AFA7-3C9FF7643FA8}" type="presOf" srcId="{C2699DE1-067C-45DF-AD3F-CDAA457B4918}" destId="{F6549A0A-4450-49A2-ADAF-0AE5927CCBFD}" srcOrd="1" destOrd="0" presId="urn:microsoft.com/office/officeart/2008/layout/HorizontalMultiLevelHierarchy"/>
    <dgm:cxn modelId="{F71221C7-355D-4006-8B2A-EC4B10E62E4E}" type="presOf" srcId="{C2699DE1-067C-45DF-AD3F-CDAA457B4918}" destId="{5BE12CA8-40EA-44F0-A0B5-0A1A52EED3B2}" srcOrd="0" destOrd="0" presId="urn:microsoft.com/office/officeart/2008/layout/HorizontalMultiLevelHierarchy"/>
    <dgm:cxn modelId="{4B171DC3-F924-4FE8-9B22-65FE3C421BF2}" type="presOf" srcId="{2260C341-931F-4D03-B36E-0082FDA35F82}" destId="{13B17FAD-AC41-44C8-BBE5-CE40B3F7ACA4}" srcOrd="0" destOrd="0" presId="urn:microsoft.com/office/officeart/2008/layout/HorizontalMultiLevelHierarchy"/>
    <dgm:cxn modelId="{63C13B79-FD9D-47CE-B161-06D166C0A873}" srcId="{D8E2CFF3-3225-4B1B-BB28-09F2CE782FAD}" destId="{276AD186-9076-4492-9E68-4B109713299B}" srcOrd="1" destOrd="0" parTransId="{0E5BA8D9-1AE1-49C2-A549-D84B7FF70E24}" sibTransId="{45389C0B-6E1F-4AAE-8C63-BB92E50998ED}"/>
    <dgm:cxn modelId="{AD05B2F8-67A8-4AC3-86B0-B1AD2C17B915}" srcId="{A91A3606-3D92-4C6E-BDE8-818344C44C0A}" destId="{E04B433F-D166-44D0-B9D2-9B232029BA43}" srcOrd="1" destOrd="0" parTransId="{824C0620-9DC1-456E-8930-C204E66BB09F}" sibTransId="{95ECB738-0D86-4D4F-B20A-D2A1AFF4A9CA}"/>
    <dgm:cxn modelId="{7E47AA71-DA3D-4AF3-A199-05EDDEB5ED29}" type="presOf" srcId="{2260C341-931F-4D03-B36E-0082FDA35F82}" destId="{5F2D32F8-949D-42BE-8F02-28AF2D81ED73}" srcOrd="1" destOrd="0" presId="urn:microsoft.com/office/officeart/2008/layout/HorizontalMultiLevelHierarchy"/>
    <dgm:cxn modelId="{498030EA-937E-45A5-AE45-EA5EF15B6097}" type="presOf" srcId="{D8E2CFF3-3225-4B1B-BB28-09F2CE782FAD}" destId="{C8D88D11-22C7-44DE-B073-06049ED3960C}" srcOrd="0" destOrd="0" presId="urn:microsoft.com/office/officeart/2008/layout/HorizontalMultiLevelHierarchy"/>
    <dgm:cxn modelId="{BC051762-200D-4DEF-8E4D-C3D9F9D30C6F}" type="presOf" srcId="{173D11F7-074F-46A9-921C-0589A684217D}" destId="{E88F06EB-F239-4C87-99DA-EEEDA8B7C22F}" srcOrd="1" destOrd="0" presId="urn:microsoft.com/office/officeart/2008/layout/HorizontalMultiLevelHierarchy"/>
    <dgm:cxn modelId="{B5720390-5449-4A64-AE13-21DFDF257F47}" type="presOf" srcId="{0BE63E91-49B2-4071-B7D1-965D5C48496F}" destId="{EA9722F6-0CA9-4E45-B8EE-1E8CAABE76E0}" srcOrd="0" destOrd="0" presId="urn:microsoft.com/office/officeart/2008/layout/HorizontalMultiLevelHierarchy"/>
    <dgm:cxn modelId="{2E20F713-14DB-4181-A42C-BEDD87386863}" srcId="{2D6DFD06-42E7-40BE-850C-E9E938593C8B}" destId="{A91A3606-3D92-4C6E-BDE8-818344C44C0A}" srcOrd="0" destOrd="0" parTransId="{85CD4B83-6282-4D45-9AE0-38253BAE846A}" sibTransId="{518C8C6D-7198-4476-9318-CC1344B7E4B9}"/>
    <dgm:cxn modelId="{3BACF559-0F1A-4355-9D7D-45C2339189F3}" type="presOf" srcId="{A91A3606-3D92-4C6E-BDE8-818344C44C0A}" destId="{5DB3DDC7-0704-443F-AF44-7A10CC54E601}" srcOrd="0" destOrd="0" presId="urn:microsoft.com/office/officeart/2008/layout/HorizontalMultiLevelHierarchy"/>
    <dgm:cxn modelId="{42A28AD4-6D11-42FC-A17B-BBB993049CEC}" type="presOf" srcId="{E04B433F-D166-44D0-B9D2-9B232029BA43}" destId="{597826C5-CE78-412D-993D-F7615919DF8A}" srcOrd="0" destOrd="0" presId="urn:microsoft.com/office/officeart/2008/layout/HorizontalMultiLevelHierarchy"/>
    <dgm:cxn modelId="{FE563B8A-5B19-4971-8869-BBDC28AFF3E2}" type="presOf" srcId="{FEB032E4-CDCA-4E20-BF07-20EF80947450}" destId="{2BD5D126-CCBC-4AA2-880C-D7B88CC9F97D}" srcOrd="1" destOrd="0" presId="urn:microsoft.com/office/officeart/2008/layout/HorizontalMultiLevelHierarchy"/>
    <dgm:cxn modelId="{A6B3CE85-7369-48D2-926F-591D8E110A21}" srcId="{A91A3606-3D92-4C6E-BDE8-818344C44C0A}" destId="{4DBA01C4-A9A7-4DCD-A481-91E68227CF9E}" srcOrd="0" destOrd="0" parTransId="{FEB032E4-CDCA-4E20-BF07-20EF80947450}" sibTransId="{31509F0B-B48A-484B-9806-6E72CCCD499A}"/>
    <dgm:cxn modelId="{7079825B-A111-4CAB-A378-B3D2DAB50750}" type="presOf" srcId="{2D6DFD06-42E7-40BE-850C-E9E938593C8B}" destId="{BDDEB8AB-19D5-440E-BF1D-A53DD85E7CDB}" srcOrd="0" destOrd="0" presId="urn:microsoft.com/office/officeart/2008/layout/HorizontalMultiLevelHierarchy"/>
    <dgm:cxn modelId="{AC3CA26D-4FF3-45C5-85A0-514931A768F7}" type="presOf" srcId="{EADE798F-E9BA-4A45-886E-870EA942AEB4}" destId="{769DAB89-F4EF-41E2-A20D-98391A5F5DDA}" srcOrd="0" destOrd="0" presId="urn:microsoft.com/office/officeart/2008/layout/HorizontalMultiLevelHierarchy"/>
    <dgm:cxn modelId="{531F82B0-4438-489A-B287-AC427DB43291}" type="presOf" srcId="{A1F6076A-7B21-47C8-BBCB-7F0CA6D77675}" destId="{6350E7B2-294E-4F13-906D-35CE3D0D7280}" srcOrd="0" destOrd="0" presId="urn:microsoft.com/office/officeart/2008/layout/HorizontalMultiLevelHierarchy"/>
    <dgm:cxn modelId="{CB3FCFC7-9699-4AA2-8274-FA494591DCC7}" type="presOf" srcId="{D6847922-2FA7-4367-B78F-E33D927BA699}" destId="{92D5FA06-74BB-462C-9784-A759E9D176A7}" srcOrd="0" destOrd="0" presId="urn:microsoft.com/office/officeart/2008/layout/HorizontalMultiLevelHierarchy"/>
    <dgm:cxn modelId="{C9E1218F-3BFC-4336-A602-A6DA22BE9D66}" type="presOf" srcId="{7952F010-5A08-48C5-BE59-674C41AF14C1}" destId="{8B624675-6771-4DD0-B3A5-ADAF5A0BA83B}" srcOrd="1" destOrd="0" presId="urn:microsoft.com/office/officeart/2008/layout/HorizontalMultiLevelHierarchy"/>
    <dgm:cxn modelId="{25E9F389-E116-4C82-AAFB-DA943282A419}" type="presOf" srcId="{9D7DBDF0-3385-4DA7-AA1E-BE0D079FE4DE}" destId="{4C48E7BD-FCE0-432D-974B-CB729836F7C2}" srcOrd="0" destOrd="0" presId="urn:microsoft.com/office/officeart/2008/layout/HorizontalMultiLevelHierarchy"/>
    <dgm:cxn modelId="{7AADB68D-B281-4EAB-82C8-37E820A7DE07}" type="presOf" srcId="{9F1EE223-AC62-41C6-8AF9-181AC0B74168}" destId="{B9392B43-C390-45CE-B2D0-AA98B51E11BA}" srcOrd="0" destOrd="0" presId="urn:microsoft.com/office/officeart/2008/layout/HorizontalMultiLevelHierarchy"/>
    <dgm:cxn modelId="{A3EDC8EC-5B1B-48E1-BD7C-69F5D355646D}" type="presOf" srcId="{4DBA01C4-A9A7-4DCD-A481-91E68227CF9E}" destId="{4FEC65AD-8039-49AF-87A3-6B57EEEA54BB}" srcOrd="0" destOrd="0" presId="urn:microsoft.com/office/officeart/2008/layout/HorizontalMultiLevelHierarchy"/>
    <dgm:cxn modelId="{02A794EE-32AC-49A3-8741-A24CDD3EEC93}" type="presOf" srcId="{824C0620-9DC1-456E-8930-C204E66BB09F}" destId="{1AA09E0C-2AB6-4208-A3E6-3BF9B030A9BE}" srcOrd="0" destOrd="0" presId="urn:microsoft.com/office/officeart/2008/layout/HorizontalMultiLevelHierarchy"/>
    <dgm:cxn modelId="{B54D0657-B372-4140-BAB4-804D0E8D234F}" srcId="{0BE63E91-49B2-4071-B7D1-965D5C48496F}" destId="{EADE798F-E9BA-4A45-886E-870EA942AEB4}" srcOrd="1" destOrd="0" parTransId="{29118F1E-139C-4EFF-9102-4D670A3CB466}" sibTransId="{CFDCFD4C-8B9D-43E8-9379-2920F2716E5F}"/>
    <dgm:cxn modelId="{E90D01F1-994E-4671-814B-2C3B584CE92D}" type="presOf" srcId="{0E5BA8D9-1AE1-49C2-A549-D84B7FF70E24}" destId="{1FCA6218-41A6-45B0-8873-38C89EEFAAB9}" srcOrd="1" destOrd="0" presId="urn:microsoft.com/office/officeart/2008/layout/HorizontalMultiLevelHierarchy"/>
    <dgm:cxn modelId="{CD73C914-D207-4DE2-B025-29768A288F3E}" srcId="{2D6DFD06-42E7-40BE-850C-E9E938593C8B}" destId="{60F33B94-77BA-4619-8D65-E9A67AD5893B}" srcOrd="1" destOrd="0" parTransId="{7952F010-5A08-48C5-BE59-674C41AF14C1}" sibTransId="{B07D2B30-952D-4919-9477-05170BBB2A8F}"/>
    <dgm:cxn modelId="{845977A2-6640-48EC-9098-E9946AA546BA}" type="presOf" srcId="{276AD186-9076-4492-9E68-4B109713299B}" destId="{9B4A5F27-AC48-4892-8C0F-468E1925CABB}" srcOrd="0" destOrd="0" presId="urn:microsoft.com/office/officeart/2008/layout/HorizontalMultiLevelHierarchy"/>
    <dgm:cxn modelId="{A94B5251-12AE-4B12-BFD3-D63AC914E1FA}" type="presOf" srcId="{A14CD341-3A0B-4CC7-8F1A-F1BC3C54B728}" destId="{6BC6C998-2601-4E99-805B-3670B52C87BD}" srcOrd="0" destOrd="0" presId="urn:microsoft.com/office/officeart/2008/layout/HorizontalMultiLevelHierarchy"/>
    <dgm:cxn modelId="{906BAD5B-7348-4BFB-97EE-ECE9EBC00F5E}" srcId="{D8E2CFF3-3225-4B1B-BB28-09F2CE782FAD}" destId="{D9730EA3-4142-413C-A304-4AAA901BD167}" srcOrd="0" destOrd="0" parTransId="{A14CD341-3A0B-4CC7-8F1A-F1BC3C54B728}" sibTransId="{00B744D1-997C-4F1B-9546-8B01CB836721}"/>
    <dgm:cxn modelId="{9283177C-27B5-4029-8743-C8153812D164}" type="presOf" srcId="{89F6EF7D-8310-47D3-87B7-15CB07276FE5}" destId="{9777D092-D5CF-41B6-A601-39FB7DCE37EB}" srcOrd="0" destOrd="0" presId="urn:microsoft.com/office/officeart/2008/layout/HorizontalMultiLevelHierarchy"/>
    <dgm:cxn modelId="{06B7B048-5E1C-4B80-8550-03D39BA6DDDE}" srcId="{881B0DE8-972A-4959-8F5F-047B77916E93}" destId="{D6847922-2FA7-4367-B78F-E33D927BA699}" srcOrd="0" destOrd="0" parTransId="{0B956504-1D43-424D-88F5-340F766EBE25}" sibTransId="{0E59B2A4-18FD-4436-9892-0A4DC49370CA}"/>
    <dgm:cxn modelId="{FFF31B00-AB69-4B63-B832-70D84B2C0FC7}" type="presOf" srcId="{85CD4B83-6282-4D45-9AE0-38253BAE846A}" destId="{623A9E57-6990-4740-88A1-CD2482049B69}" srcOrd="1" destOrd="0" presId="urn:microsoft.com/office/officeart/2008/layout/HorizontalMultiLevelHierarchy"/>
    <dgm:cxn modelId="{EEDFA6BD-6108-41D3-91E4-CB180CE3FE2E}" srcId="{D6847922-2FA7-4367-B78F-E33D927BA699}" destId="{EDCE20D2-6D4B-43A9-BC20-2A52761AB57B}" srcOrd="1" destOrd="0" parTransId="{2260C341-931F-4D03-B36E-0082FDA35F82}" sibTransId="{1769C9C2-816E-472F-AC3A-9B64FC00B867}"/>
    <dgm:cxn modelId="{7D3D1CE5-C0F4-40A2-B6D9-269B1107A2B9}" srcId="{EDCE20D2-6D4B-43A9-BC20-2A52761AB57B}" destId="{0BE63E91-49B2-4071-B7D1-965D5C48496F}" srcOrd="1" destOrd="0" parTransId="{89F6EF7D-8310-47D3-87B7-15CB07276FE5}" sibTransId="{7BD16526-7BD2-4ED1-831C-A68B7DFE4D4A}"/>
    <dgm:cxn modelId="{ADB110ED-4EEA-42D7-9C30-9A77DB9B0B37}" type="presOf" srcId="{85CD4B83-6282-4D45-9AE0-38253BAE846A}" destId="{4DCF2A28-6B40-4089-BA5B-34C7C257249D}" srcOrd="0" destOrd="0" presId="urn:microsoft.com/office/officeart/2008/layout/HorizontalMultiLevelHierarchy"/>
    <dgm:cxn modelId="{793DBEDB-BB0A-4A91-B0A5-127D3FAEE906}" type="presOf" srcId="{D9730EA3-4142-413C-A304-4AAA901BD167}" destId="{91646DF8-435D-4EC9-8451-60EC6CB999D6}" srcOrd="0" destOrd="0" presId="urn:microsoft.com/office/officeart/2008/layout/HorizontalMultiLevelHierarchy"/>
    <dgm:cxn modelId="{372CE5CC-C247-4AB0-A388-B80202F92CDF}" type="presOf" srcId="{173D11F7-074F-46A9-921C-0589A684217D}" destId="{EDB04B9F-0546-469D-952D-C7A96822520D}" srcOrd="0" destOrd="0" presId="urn:microsoft.com/office/officeart/2008/layout/HorizontalMultiLevelHierarchy"/>
    <dgm:cxn modelId="{3BEB8C19-B829-4EA8-8E51-1C5239E691D8}" type="presOf" srcId="{0E5BA8D9-1AE1-49C2-A549-D84B7FF70E24}" destId="{CE4174A4-5406-404A-BFCB-2D1730D73454}" srcOrd="0" destOrd="0" presId="urn:microsoft.com/office/officeart/2008/layout/HorizontalMultiLevelHierarchy"/>
    <dgm:cxn modelId="{654C4659-9C3D-4FE1-B4C6-0E91D75DD7BF}" type="presOf" srcId="{EDCE20D2-6D4B-43A9-BC20-2A52761AB57B}" destId="{E3824E9A-2D2C-4891-A4C5-641BB10A9E06}" srcOrd="0" destOrd="0" presId="urn:microsoft.com/office/officeart/2008/layout/HorizontalMultiLevelHierarchy"/>
    <dgm:cxn modelId="{12089DDA-D02C-46BE-8437-E85CD6C83C79}" type="presOf" srcId="{D565FB70-5A5A-41CC-89EC-4A9A1171995D}" destId="{7B24B8DA-01F9-4671-8D01-3ECAD0AA9727}" srcOrd="0" destOrd="0" presId="urn:microsoft.com/office/officeart/2008/layout/HorizontalMultiLevelHierarchy"/>
    <dgm:cxn modelId="{1C871FDF-AE3D-42B8-81B0-CDC0DCB4BD01}" type="presOf" srcId="{9D7DBDF0-3385-4DA7-AA1E-BE0D079FE4DE}" destId="{FD5B010F-E492-45F4-A319-51F1489B8C6F}" srcOrd="1" destOrd="0" presId="urn:microsoft.com/office/officeart/2008/layout/HorizontalMultiLevelHierarchy"/>
    <dgm:cxn modelId="{2F21854D-33F3-40BA-9B74-B4F3BFC496ED}" srcId="{60F33B94-77BA-4619-8D65-E9A67AD5893B}" destId="{9F1EE223-AC62-41C6-8AF9-181AC0B74168}" srcOrd="0" destOrd="0" parTransId="{9D7DBDF0-3385-4DA7-AA1E-BE0D079FE4DE}" sibTransId="{697F1D6B-1613-4CC8-BCFF-0692660B8804}"/>
    <dgm:cxn modelId="{F421AF39-05A9-46E2-86D8-F898E420EA2A}" srcId="{0BE63E91-49B2-4071-B7D1-965D5C48496F}" destId="{A1F6076A-7B21-47C8-BBCB-7F0CA6D77675}" srcOrd="0" destOrd="0" parTransId="{173D11F7-074F-46A9-921C-0589A684217D}" sibTransId="{4BB07F59-28BD-4ED8-8E62-DE18AE01F53E}"/>
    <dgm:cxn modelId="{FA741F0C-9432-4806-A9BB-8FC262F7C88B}" type="presOf" srcId="{29118F1E-139C-4EFF-9102-4D670A3CB466}" destId="{5A6D38D2-E719-4E6D-AA22-9B7CCB5FEA16}" srcOrd="0" destOrd="0" presId="urn:microsoft.com/office/officeart/2008/layout/HorizontalMultiLevelHierarchy"/>
    <dgm:cxn modelId="{0FF0CC96-956D-4492-99A6-6BE16460CE73}" type="presOf" srcId="{881B0DE8-972A-4959-8F5F-047B77916E93}" destId="{3665AA20-73B2-4FA0-A181-EBAF641D8398}" srcOrd="0" destOrd="0" presId="urn:microsoft.com/office/officeart/2008/layout/HorizontalMultiLevelHierarchy"/>
    <dgm:cxn modelId="{9B3D9620-6129-4FB2-A51A-EB89E7022B59}" type="presOf" srcId="{29118F1E-139C-4EFF-9102-4D670A3CB466}" destId="{9B7B3C5A-6D95-4B9B-A545-36EFAE4C1306}" srcOrd="1" destOrd="0" presId="urn:microsoft.com/office/officeart/2008/layout/HorizontalMultiLevelHierarchy"/>
    <dgm:cxn modelId="{BE9CF77F-0D3C-4E30-AD02-19718C80B475}" type="presOf" srcId="{89F6EF7D-8310-47D3-87B7-15CB07276FE5}" destId="{87F98A2C-D48E-49C0-9E18-7B2F17E41099}" srcOrd="1" destOrd="0" presId="urn:microsoft.com/office/officeart/2008/layout/HorizontalMultiLevelHierarchy"/>
    <dgm:cxn modelId="{81C3037D-B257-4423-9183-564CDBE4D5CB}" type="presOf" srcId="{FEB032E4-CDCA-4E20-BF07-20EF80947450}" destId="{A4E8E711-2542-418E-8212-7E6C8CF2A061}" srcOrd="0" destOrd="0" presId="urn:microsoft.com/office/officeart/2008/layout/HorizontalMultiLevelHierarchy"/>
    <dgm:cxn modelId="{884C638D-8149-4657-9C61-93674749EFFA}" type="presOf" srcId="{D565FB70-5A5A-41CC-89EC-4A9A1171995D}" destId="{E527379D-870F-4522-8B1A-D18F73CBD72B}" srcOrd="1" destOrd="0" presId="urn:microsoft.com/office/officeart/2008/layout/HorizontalMultiLevelHierarchy"/>
    <dgm:cxn modelId="{C9A2E921-4F8C-40C5-9A22-B2F56ED46FDE}" type="presOf" srcId="{824C0620-9DC1-456E-8930-C204E66BB09F}" destId="{28A55890-5B22-4E93-940F-3016255266C9}" srcOrd="1" destOrd="0" presId="urn:microsoft.com/office/officeart/2008/layout/HorizontalMultiLevelHierarchy"/>
    <dgm:cxn modelId="{7884C94E-F5D7-4E60-8E02-54AAFF2B7CA7}" type="presOf" srcId="{7952F010-5A08-48C5-BE59-674C41AF14C1}" destId="{63F29B85-F663-418F-B7CF-13CB0711D564}" srcOrd="0" destOrd="0" presId="urn:microsoft.com/office/officeart/2008/layout/HorizontalMultiLevelHierarchy"/>
    <dgm:cxn modelId="{65384EE0-2952-4F35-BA58-9E1B5E801449}" srcId="{EDCE20D2-6D4B-43A9-BC20-2A52761AB57B}" destId="{D8E2CFF3-3225-4B1B-BB28-09F2CE782FAD}" srcOrd="0" destOrd="0" parTransId="{C2699DE1-067C-45DF-AD3F-CDAA457B4918}" sibTransId="{DD3BC466-E028-4641-B727-4DF42E355893}"/>
    <dgm:cxn modelId="{C4947927-30C5-4CD4-B50E-B1A3CBC42811}" srcId="{D6847922-2FA7-4367-B78F-E33D927BA699}" destId="{2D6DFD06-42E7-40BE-850C-E9E938593C8B}" srcOrd="0" destOrd="0" parTransId="{D565FB70-5A5A-41CC-89EC-4A9A1171995D}" sibTransId="{18582DFA-0517-47E2-B068-161F8545BCA4}"/>
    <dgm:cxn modelId="{40644BDE-DA62-4C5C-950D-7B9BF6A177CB}" type="presOf" srcId="{60F33B94-77BA-4619-8D65-E9A67AD5893B}" destId="{A0F12D87-50D8-4865-B84F-45B2199AF874}" srcOrd="0" destOrd="0" presId="urn:microsoft.com/office/officeart/2008/layout/HorizontalMultiLevelHierarchy"/>
    <dgm:cxn modelId="{44C8B9A6-BA9F-4789-B133-A4D63AD63A37}" type="presOf" srcId="{A14CD341-3A0B-4CC7-8F1A-F1BC3C54B728}" destId="{DF8D5558-A67E-4BE1-B4CD-6262C2755B03}" srcOrd="1" destOrd="0" presId="urn:microsoft.com/office/officeart/2008/layout/HorizontalMultiLevelHierarchy"/>
    <dgm:cxn modelId="{C5A82EA1-138A-45B4-9C3D-472B10014EA0}" type="presParOf" srcId="{3665AA20-73B2-4FA0-A181-EBAF641D8398}" destId="{17AFC2EF-4CB3-4740-ACFC-18A526B0C4FB}" srcOrd="0" destOrd="0" presId="urn:microsoft.com/office/officeart/2008/layout/HorizontalMultiLevelHierarchy"/>
    <dgm:cxn modelId="{6E887E96-E07B-4BF5-93BA-55CF5FB46A17}" type="presParOf" srcId="{17AFC2EF-4CB3-4740-ACFC-18A526B0C4FB}" destId="{92D5FA06-74BB-462C-9784-A759E9D176A7}" srcOrd="0" destOrd="0" presId="urn:microsoft.com/office/officeart/2008/layout/HorizontalMultiLevelHierarchy"/>
    <dgm:cxn modelId="{711438F8-5C83-443E-9F35-9B85FE824C0B}" type="presParOf" srcId="{17AFC2EF-4CB3-4740-ACFC-18A526B0C4FB}" destId="{67FC1DB1-9844-486B-803B-8C0631CFC734}" srcOrd="1" destOrd="0" presId="urn:microsoft.com/office/officeart/2008/layout/HorizontalMultiLevelHierarchy"/>
    <dgm:cxn modelId="{EC2BCB93-53F9-4A46-AB51-9301FFD82EDC}" type="presParOf" srcId="{67FC1DB1-9844-486B-803B-8C0631CFC734}" destId="{7B24B8DA-01F9-4671-8D01-3ECAD0AA9727}" srcOrd="0" destOrd="0" presId="urn:microsoft.com/office/officeart/2008/layout/HorizontalMultiLevelHierarchy"/>
    <dgm:cxn modelId="{5533B1F7-4BC9-4A9B-A1FF-93E680FCCDE9}" type="presParOf" srcId="{7B24B8DA-01F9-4671-8D01-3ECAD0AA9727}" destId="{E527379D-870F-4522-8B1A-D18F73CBD72B}" srcOrd="0" destOrd="0" presId="urn:microsoft.com/office/officeart/2008/layout/HorizontalMultiLevelHierarchy"/>
    <dgm:cxn modelId="{F91A881A-D05E-4A27-8469-486F250FBE0F}" type="presParOf" srcId="{67FC1DB1-9844-486B-803B-8C0631CFC734}" destId="{0D997A92-2FF4-4CE2-B033-9891BB465A09}" srcOrd="1" destOrd="0" presId="urn:microsoft.com/office/officeart/2008/layout/HorizontalMultiLevelHierarchy"/>
    <dgm:cxn modelId="{D7B74BCE-F843-40DE-9215-2E0419607BB7}" type="presParOf" srcId="{0D997A92-2FF4-4CE2-B033-9891BB465A09}" destId="{BDDEB8AB-19D5-440E-BF1D-A53DD85E7CDB}" srcOrd="0" destOrd="0" presId="urn:microsoft.com/office/officeart/2008/layout/HorizontalMultiLevelHierarchy"/>
    <dgm:cxn modelId="{3B87D4CB-2142-4C19-93D8-317CBE4771F3}" type="presParOf" srcId="{0D997A92-2FF4-4CE2-B033-9891BB465A09}" destId="{A356A7BE-D664-4BA7-A9DF-1EFCBE7EF33B}" srcOrd="1" destOrd="0" presId="urn:microsoft.com/office/officeart/2008/layout/HorizontalMultiLevelHierarchy"/>
    <dgm:cxn modelId="{8A556AF8-1260-415E-80CF-BDE9B657AFA8}" type="presParOf" srcId="{A356A7BE-D664-4BA7-A9DF-1EFCBE7EF33B}" destId="{4DCF2A28-6B40-4089-BA5B-34C7C257249D}" srcOrd="0" destOrd="0" presId="urn:microsoft.com/office/officeart/2008/layout/HorizontalMultiLevelHierarchy"/>
    <dgm:cxn modelId="{9C2363C2-488C-4F32-9103-84EDEDF39224}" type="presParOf" srcId="{4DCF2A28-6B40-4089-BA5B-34C7C257249D}" destId="{623A9E57-6990-4740-88A1-CD2482049B69}" srcOrd="0" destOrd="0" presId="urn:microsoft.com/office/officeart/2008/layout/HorizontalMultiLevelHierarchy"/>
    <dgm:cxn modelId="{14B77911-C699-41BC-B679-FD24B6BF3A10}" type="presParOf" srcId="{A356A7BE-D664-4BA7-A9DF-1EFCBE7EF33B}" destId="{BA43FC5B-6A8A-405F-B427-561D70667823}" srcOrd="1" destOrd="0" presId="urn:microsoft.com/office/officeart/2008/layout/HorizontalMultiLevelHierarchy"/>
    <dgm:cxn modelId="{CE1BF084-68E7-490A-8592-30FB69B456AE}" type="presParOf" srcId="{BA43FC5B-6A8A-405F-B427-561D70667823}" destId="{5DB3DDC7-0704-443F-AF44-7A10CC54E601}" srcOrd="0" destOrd="0" presId="urn:microsoft.com/office/officeart/2008/layout/HorizontalMultiLevelHierarchy"/>
    <dgm:cxn modelId="{E3F968C4-763B-4F2A-AFEC-BE54D089840D}" type="presParOf" srcId="{BA43FC5B-6A8A-405F-B427-561D70667823}" destId="{2670D205-76FE-4531-8684-630A2D2BC015}" srcOrd="1" destOrd="0" presId="urn:microsoft.com/office/officeart/2008/layout/HorizontalMultiLevelHierarchy"/>
    <dgm:cxn modelId="{78F1688F-6505-4092-927E-FE9C72D60676}" type="presParOf" srcId="{2670D205-76FE-4531-8684-630A2D2BC015}" destId="{A4E8E711-2542-418E-8212-7E6C8CF2A061}" srcOrd="0" destOrd="0" presId="urn:microsoft.com/office/officeart/2008/layout/HorizontalMultiLevelHierarchy"/>
    <dgm:cxn modelId="{EFAB5FEB-D57F-48B4-9249-218E2B25E052}" type="presParOf" srcId="{A4E8E711-2542-418E-8212-7E6C8CF2A061}" destId="{2BD5D126-CCBC-4AA2-880C-D7B88CC9F97D}" srcOrd="0" destOrd="0" presId="urn:microsoft.com/office/officeart/2008/layout/HorizontalMultiLevelHierarchy"/>
    <dgm:cxn modelId="{72E2D099-CFA0-4D78-A146-177F280AD49B}" type="presParOf" srcId="{2670D205-76FE-4531-8684-630A2D2BC015}" destId="{733D914D-DC63-40AA-A506-52E2A8F3AB1D}" srcOrd="1" destOrd="0" presId="urn:microsoft.com/office/officeart/2008/layout/HorizontalMultiLevelHierarchy"/>
    <dgm:cxn modelId="{02FB3F67-7A20-447E-83E5-C10038950652}" type="presParOf" srcId="{733D914D-DC63-40AA-A506-52E2A8F3AB1D}" destId="{4FEC65AD-8039-49AF-87A3-6B57EEEA54BB}" srcOrd="0" destOrd="0" presId="urn:microsoft.com/office/officeart/2008/layout/HorizontalMultiLevelHierarchy"/>
    <dgm:cxn modelId="{24B5E0E8-5F2C-4EB2-BE9A-A8FA4BC5BDD6}" type="presParOf" srcId="{733D914D-DC63-40AA-A506-52E2A8F3AB1D}" destId="{D4F2713C-E4B5-49D1-80AD-6F5AC0C3F828}" srcOrd="1" destOrd="0" presId="urn:microsoft.com/office/officeart/2008/layout/HorizontalMultiLevelHierarchy"/>
    <dgm:cxn modelId="{1875AF93-17BF-4CDA-AA53-7BEABA735292}" type="presParOf" srcId="{2670D205-76FE-4531-8684-630A2D2BC015}" destId="{1AA09E0C-2AB6-4208-A3E6-3BF9B030A9BE}" srcOrd="2" destOrd="0" presId="urn:microsoft.com/office/officeart/2008/layout/HorizontalMultiLevelHierarchy"/>
    <dgm:cxn modelId="{EE00F4B4-58A9-4B40-9CDD-848A06A31BEE}" type="presParOf" srcId="{1AA09E0C-2AB6-4208-A3E6-3BF9B030A9BE}" destId="{28A55890-5B22-4E93-940F-3016255266C9}" srcOrd="0" destOrd="0" presId="urn:microsoft.com/office/officeart/2008/layout/HorizontalMultiLevelHierarchy"/>
    <dgm:cxn modelId="{0869FDC7-FD8E-48EE-8A8C-4F30813D38B0}" type="presParOf" srcId="{2670D205-76FE-4531-8684-630A2D2BC015}" destId="{872F968E-4398-4A92-9660-439018A9CD86}" srcOrd="3" destOrd="0" presId="urn:microsoft.com/office/officeart/2008/layout/HorizontalMultiLevelHierarchy"/>
    <dgm:cxn modelId="{F0CDE35C-90A1-4E96-A77D-BAF44E6DCA9B}" type="presParOf" srcId="{872F968E-4398-4A92-9660-439018A9CD86}" destId="{597826C5-CE78-412D-993D-F7615919DF8A}" srcOrd="0" destOrd="0" presId="urn:microsoft.com/office/officeart/2008/layout/HorizontalMultiLevelHierarchy"/>
    <dgm:cxn modelId="{074A20C2-C1FC-4A57-9EE7-B9419FFC8EE2}" type="presParOf" srcId="{872F968E-4398-4A92-9660-439018A9CD86}" destId="{611A14D9-F9F5-4CC4-9298-BC6B6AD392F6}" srcOrd="1" destOrd="0" presId="urn:microsoft.com/office/officeart/2008/layout/HorizontalMultiLevelHierarchy"/>
    <dgm:cxn modelId="{00BB5936-01A8-4175-94C0-3813C83F9E07}" type="presParOf" srcId="{A356A7BE-D664-4BA7-A9DF-1EFCBE7EF33B}" destId="{63F29B85-F663-418F-B7CF-13CB0711D564}" srcOrd="2" destOrd="0" presId="urn:microsoft.com/office/officeart/2008/layout/HorizontalMultiLevelHierarchy"/>
    <dgm:cxn modelId="{05C9C442-5123-440E-9EFD-BFEFD820C15A}" type="presParOf" srcId="{63F29B85-F663-418F-B7CF-13CB0711D564}" destId="{8B624675-6771-4DD0-B3A5-ADAF5A0BA83B}" srcOrd="0" destOrd="0" presId="urn:microsoft.com/office/officeart/2008/layout/HorizontalMultiLevelHierarchy"/>
    <dgm:cxn modelId="{B70AD9AA-C585-4E04-89DA-90976FBBD963}" type="presParOf" srcId="{A356A7BE-D664-4BA7-A9DF-1EFCBE7EF33B}" destId="{440E6016-C9C8-4D17-BAB0-A715E22C5A23}" srcOrd="3" destOrd="0" presId="urn:microsoft.com/office/officeart/2008/layout/HorizontalMultiLevelHierarchy"/>
    <dgm:cxn modelId="{8778E74A-4C16-4C12-BE49-0C98D97796F3}" type="presParOf" srcId="{440E6016-C9C8-4D17-BAB0-A715E22C5A23}" destId="{A0F12D87-50D8-4865-B84F-45B2199AF874}" srcOrd="0" destOrd="0" presId="urn:microsoft.com/office/officeart/2008/layout/HorizontalMultiLevelHierarchy"/>
    <dgm:cxn modelId="{3CB83E6E-0FB5-481D-9005-FB047BD9B6FC}" type="presParOf" srcId="{440E6016-C9C8-4D17-BAB0-A715E22C5A23}" destId="{030093C1-DC3E-4C2E-9AD1-0A93AFA44E08}" srcOrd="1" destOrd="0" presId="urn:microsoft.com/office/officeart/2008/layout/HorizontalMultiLevelHierarchy"/>
    <dgm:cxn modelId="{9E453E4D-CCCD-4AA6-8E86-27DC5B339940}" type="presParOf" srcId="{030093C1-DC3E-4C2E-9AD1-0A93AFA44E08}" destId="{4C48E7BD-FCE0-432D-974B-CB729836F7C2}" srcOrd="0" destOrd="0" presId="urn:microsoft.com/office/officeart/2008/layout/HorizontalMultiLevelHierarchy"/>
    <dgm:cxn modelId="{2B2864E0-78A2-45AE-B61D-15C90FDE408E}" type="presParOf" srcId="{4C48E7BD-FCE0-432D-974B-CB729836F7C2}" destId="{FD5B010F-E492-45F4-A319-51F1489B8C6F}" srcOrd="0" destOrd="0" presId="urn:microsoft.com/office/officeart/2008/layout/HorizontalMultiLevelHierarchy"/>
    <dgm:cxn modelId="{5BDD8729-24C4-4BAC-9AA3-7D4A875EE8AD}" type="presParOf" srcId="{030093C1-DC3E-4C2E-9AD1-0A93AFA44E08}" destId="{F4A31DD9-79D1-4512-92F9-ADAFD2091E62}" srcOrd="1" destOrd="0" presId="urn:microsoft.com/office/officeart/2008/layout/HorizontalMultiLevelHierarchy"/>
    <dgm:cxn modelId="{5CEFA7B2-C9AB-477A-9ADB-B3DAA8290363}" type="presParOf" srcId="{F4A31DD9-79D1-4512-92F9-ADAFD2091E62}" destId="{B9392B43-C390-45CE-B2D0-AA98B51E11BA}" srcOrd="0" destOrd="0" presId="urn:microsoft.com/office/officeart/2008/layout/HorizontalMultiLevelHierarchy"/>
    <dgm:cxn modelId="{63034240-42BC-4BD9-8743-4110EC72F106}" type="presParOf" srcId="{F4A31DD9-79D1-4512-92F9-ADAFD2091E62}" destId="{82CA7B4D-EC4E-4F7D-9458-B76FE129B91B}" srcOrd="1" destOrd="0" presId="urn:microsoft.com/office/officeart/2008/layout/HorizontalMultiLevelHierarchy"/>
    <dgm:cxn modelId="{B4EDFCE9-704C-4F3E-BC49-9C9D470A0156}" type="presParOf" srcId="{67FC1DB1-9844-486B-803B-8C0631CFC734}" destId="{13B17FAD-AC41-44C8-BBE5-CE40B3F7ACA4}" srcOrd="2" destOrd="0" presId="urn:microsoft.com/office/officeart/2008/layout/HorizontalMultiLevelHierarchy"/>
    <dgm:cxn modelId="{242406A5-F821-4F4D-B0FF-DC60FF9A18B2}" type="presParOf" srcId="{13B17FAD-AC41-44C8-BBE5-CE40B3F7ACA4}" destId="{5F2D32F8-949D-42BE-8F02-28AF2D81ED73}" srcOrd="0" destOrd="0" presId="urn:microsoft.com/office/officeart/2008/layout/HorizontalMultiLevelHierarchy"/>
    <dgm:cxn modelId="{60723425-8F53-498E-A407-48BC4A791BB0}" type="presParOf" srcId="{67FC1DB1-9844-486B-803B-8C0631CFC734}" destId="{596DA1A5-D27F-480D-A313-CD119AB5F21F}" srcOrd="3" destOrd="0" presId="urn:microsoft.com/office/officeart/2008/layout/HorizontalMultiLevelHierarchy"/>
    <dgm:cxn modelId="{2E9A10E9-759F-4780-8A27-DE5F006A99C7}" type="presParOf" srcId="{596DA1A5-D27F-480D-A313-CD119AB5F21F}" destId="{E3824E9A-2D2C-4891-A4C5-641BB10A9E06}" srcOrd="0" destOrd="0" presId="urn:microsoft.com/office/officeart/2008/layout/HorizontalMultiLevelHierarchy"/>
    <dgm:cxn modelId="{9941A323-09BE-462C-BCCC-7F2650AD99BD}" type="presParOf" srcId="{596DA1A5-D27F-480D-A313-CD119AB5F21F}" destId="{8274F1A9-1C63-4480-A32A-FB4242C160E5}" srcOrd="1" destOrd="0" presId="urn:microsoft.com/office/officeart/2008/layout/HorizontalMultiLevelHierarchy"/>
    <dgm:cxn modelId="{C0299178-0268-47FB-A5C4-D01E414A7281}" type="presParOf" srcId="{8274F1A9-1C63-4480-A32A-FB4242C160E5}" destId="{5BE12CA8-40EA-44F0-A0B5-0A1A52EED3B2}" srcOrd="0" destOrd="0" presId="urn:microsoft.com/office/officeart/2008/layout/HorizontalMultiLevelHierarchy"/>
    <dgm:cxn modelId="{76EEBF9B-3761-4552-82DF-5B59A81B6E5A}" type="presParOf" srcId="{5BE12CA8-40EA-44F0-A0B5-0A1A52EED3B2}" destId="{F6549A0A-4450-49A2-ADAF-0AE5927CCBFD}" srcOrd="0" destOrd="0" presId="urn:microsoft.com/office/officeart/2008/layout/HorizontalMultiLevelHierarchy"/>
    <dgm:cxn modelId="{7719818F-67B2-4235-83F1-0F9B3A7ED2AA}" type="presParOf" srcId="{8274F1A9-1C63-4480-A32A-FB4242C160E5}" destId="{CA1A77A1-0691-4DEF-836B-508A363EEF1A}" srcOrd="1" destOrd="0" presId="urn:microsoft.com/office/officeart/2008/layout/HorizontalMultiLevelHierarchy"/>
    <dgm:cxn modelId="{DA172730-33A5-4372-9D06-A66D942A0F9B}" type="presParOf" srcId="{CA1A77A1-0691-4DEF-836B-508A363EEF1A}" destId="{C8D88D11-22C7-44DE-B073-06049ED3960C}" srcOrd="0" destOrd="0" presId="urn:microsoft.com/office/officeart/2008/layout/HorizontalMultiLevelHierarchy"/>
    <dgm:cxn modelId="{AC092732-3B8B-4343-B141-C30247B384E9}" type="presParOf" srcId="{CA1A77A1-0691-4DEF-836B-508A363EEF1A}" destId="{FE0B8ECC-41E3-429E-AF81-92812CC82DCE}" srcOrd="1" destOrd="0" presId="urn:microsoft.com/office/officeart/2008/layout/HorizontalMultiLevelHierarchy"/>
    <dgm:cxn modelId="{EC4495EE-BAEE-4330-85A0-F26024F004C7}" type="presParOf" srcId="{FE0B8ECC-41E3-429E-AF81-92812CC82DCE}" destId="{6BC6C998-2601-4E99-805B-3670B52C87BD}" srcOrd="0" destOrd="0" presId="urn:microsoft.com/office/officeart/2008/layout/HorizontalMultiLevelHierarchy"/>
    <dgm:cxn modelId="{FC971F28-4E9D-4E53-B1F5-7D5A9533131D}" type="presParOf" srcId="{6BC6C998-2601-4E99-805B-3670B52C87BD}" destId="{DF8D5558-A67E-4BE1-B4CD-6262C2755B03}" srcOrd="0" destOrd="0" presId="urn:microsoft.com/office/officeart/2008/layout/HorizontalMultiLevelHierarchy"/>
    <dgm:cxn modelId="{DFD061A8-6F0B-464C-BC78-D49F2376E955}" type="presParOf" srcId="{FE0B8ECC-41E3-429E-AF81-92812CC82DCE}" destId="{E2A093BB-0E2B-4159-B25A-ABBB350495F7}" srcOrd="1" destOrd="0" presId="urn:microsoft.com/office/officeart/2008/layout/HorizontalMultiLevelHierarchy"/>
    <dgm:cxn modelId="{41520603-B5DB-4E6C-8FE2-ACAA4D5F8164}" type="presParOf" srcId="{E2A093BB-0E2B-4159-B25A-ABBB350495F7}" destId="{91646DF8-435D-4EC9-8451-60EC6CB999D6}" srcOrd="0" destOrd="0" presId="urn:microsoft.com/office/officeart/2008/layout/HorizontalMultiLevelHierarchy"/>
    <dgm:cxn modelId="{024AABCD-332B-454D-8699-B55F915BB7EB}" type="presParOf" srcId="{E2A093BB-0E2B-4159-B25A-ABBB350495F7}" destId="{188E6AE5-C608-43BA-970E-E32A18E28CAC}" srcOrd="1" destOrd="0" presId="urn:microsoft.com/office/officeart/2008/layout/HorizontalMultiLevelHierarchy"/>
    <dgm:cxn modelId="{8BDB83FB-494F-4ADF-9E8C-958C330B25C0}" type="presParOf" srcId="{FE0B8ECC-41E3-429E-AF81-92812CC82DCE}" destId="{CE4174A4-5406-404A-BFCB-2D1730D73454}" srcOrd="2" destOrd="0" presId="urn:microsoft.com/office/officeart/2008/layout/HorizontalMultiLevelHierarchy"/>
    <dgm:cxn modelId="{4126E19F-CEAB-450B-85B9-2D507F3B9E0D}" type="presParOf" srcId="{CE4174A4-5406-404A-BFCB-2D1730D73454}" destId="{1FCA6218-41A6-45B0-8873-38C89EEFAAB9}" srcOrd="0" destOrd="0" presId="urn:microsoft.com/office/officeart/2008/layout/HorizontalMultiLevelHierarchy"/>
    <dgm:cxn modelId="{44C1908E-86E9-42E9-99A5-86DE24FB46CC}" type="presParOf" srcId="{FE0B8ECC-41E3-429E-AF81-92812CC82DCE}" destId="{9C7491ED-AED5-4314-A2D0-03AC47C752CB}" srcOrd="3" destOrd="0" presId="urn:microsoft.com/office/officeart/2008/layout/HorizontalMultiLevelHierarchy"/>
    <dgm:cxn modelId="{20B40D78-3AC8-4B16-B68E-63139CC43876}" type="presParOf" srcId="{9C7491ED-AED5-4314-A2D0-03AC47C752CB}" destId="{9B4A5F27-AC48-4892-8C0F-468E1925CABB}" srcOrd="0" destOrd="0" presId="urn:microsoft.com/office/officeart/2008/layout/HorizontalMultiLevelHierarchy"/>
    <dgm:cxn modelId="{4320AE0F-FBB6-42BB-ABFD-296AB723184D}" type="presParOf" srcId="{9C7491ED-AED5-4314-A2D0-03AC47C752CB}" destId="{F707A19F-ABC0-438E-A570-204AD1101ECB}" srcOrd="1" destOrd="0" presId="urn:microsoft.com/office/officeart/2008/layout/HorizontalMultiLevelHierarchy"/>
    <dgm:cxn modelId="{FBCCF969-F459-4FC7-879E-73FEC9E28275}" type="presParOf" srcId="{8274F1A9-1C63-4480-A32A-FB4242C160E5}" destId="{9777D092-D5CF-41B6-A601-39FB7DCE37EB}" srcOrd="2" destOrd="0" presId="urn:microsoft.com/office/officeart/2008/layout/HorizontalMultiLevelHierarchy"/>
    <dgm:cxn modelId="{A14B3EF5-EE83-42EC-86F9-9672FE2B277F}" type="presParOf" srcId="{9777D092-D5CF-41B6-A601-39FB7DCE37EB}" destId="{87F98A2C-D48E-49C0-9E18-7B2F17E41099}" srcOrd="0" destOrd="0" presId="urn:microsoft.com/office/officeart/2008/layout/HorizontalMultiLevelHierarchy"/>
    <dgm:cxn modelId="{90C1A5DF-528D-4000-8DDE-630B57430BAD}" type="presParOf" srcId="{8274F1A9-1C63-4480-A32A-FB4242C160E5}" destId="{9FE574DB-037D-4119-9D30-D903F96CEA1D}" srcOrd="3" destOrd="0" presId="urn:microsoft.com/office/officeart/2008/layout/HorizontalMultiLevelHierarchy"/>
    <dgm:cxn modelId="{D3F42A19-71E3-4308-A5D9-C6EB604602A7}" type="presParOf" srcId="{9FE574DB-037D-4119-9D30-D903F96CEA1D}" destId="{EA9722F6-0CA9-4E45-B8EE-1E8CAABE76E0}" srcOrd="0" destOrd="0" presId="urn:microsoft.com/office/officeart/2008/layout/HorizontalMultiLevelHierarchy"/>
    <dgm:cxn modelId="{59F25D99-1588-45EF-B1CA-F4E7369C25E8}" type="presParOf" srcId="{9FE574DB-037D-4119-9D30-D903F96CEA1D}" destId="{0A8C8FC0-1EDC-4A06-830B-9111AE692FE8}" srcOrd="1" destOrd="0" presId="urn:microsoft.com/office/officeart/2008/layout/HorizontalMultiLevelHierarchy"/>
    <dgm:cxn modelId="{411C73AF-B3EE-41B1-BB6F-DBB849747939}" type="presParOf" srcId="{0A8C8FC0-1EDC-4A06-830B-9111AE692FE8}" destId="{EDB04B9F-0546-469D-952D-C7A96822520D}" srcOrd="0" destOrd="0" presId="urn:microsoft.com/office/officeart/2008/layout/HorizontalMultiLevelHierarchy"/>
    <dgm:cxn modelId="{2E33D5DF-2733-4B04-808A-AEB904EF7DC0}" type="presParOf" srcId="{EDB04B9F-0546-469D-952D-C7A96822520D}" destId="{E88F06EB-F239-4C87-99DA-EEEDA8B7C22F}" srcOrd="0" destOrd="0" presId="urn:microsoft.com/office/officeart/2008/layout/HorizontalMultiLevelHierarchy"/>
    <dgm:cxn modelId="{9AF51985-6AEC-47D0-82F6-F3A62D0AE1E0}" type="presParOf" srcId="{0A8C8FC0-1EDC-4A06-830B-9111AE692FE8}" destId="{F2F1939E-DA95-4F11-9280-450D200CBEA6}" srcOrd="1" destOrd="0" presId="urn:microsoft.com/office/officeart/2008/layout/HorizontalMultiLevelHierarchy"/>
    <dgm:cxn modelId="{034CB26F-B082-45A1-85A6-1A99390A69C6}" type="presParOf" srcId="{F2F1939E-DA95-4F11-9280-450D200CBEA6}" destId="{6350E7B2-294E-4F13-906D-35CE3D0D7280}" srcOrd="0" destOrd="0" presId="urn:microsoft.com/office/officeart/2008/layout/HorizontalMultiLevelHierarchy"/>
    <dgm:cxn modelId="{D93D86DA-3CD3-437B-AAEE-5C0D569D17E1}" type="presParOf" srcId="{F2F1939E-DA95-4F11-9280-450D200CBEA6}" destId="{6E710165-5D51-4317-92BB-4660F8A41BAE}" srcOrd="1" destOrd="0" presId="urn:microsoft.com/office/officeart/2008/layout/HorizontalMultiLevelHierarchy"/>
    <dgm:cxn modelId="{41B4275C-7936-48B2-AAC1-65ED07229F8E}" type="presParOf" srcId="{0A8C8FC0-1EDC-4A06-830B-9111AE692FE8}" destId="{5A6D38D2-E719-4E6D-AA22-9B7CCB5FEA16}" srcOrd="2" destOrd="0" presId="urn:microsoft.com/office/officeart/2008/layout/HorizontalMultiLevelHierarchy"/>
    <dgm:cxn modelId="{2A7DD21D-1A50-43AF-B82F-27252332851E}" type="presParOf" srcId="{5A6D38D2-E719-4E6D-AA22-9B7CCB5FEA16}" destId="{9B7B3C5A-6D95-4B9B-A545-36EFAE4C1306}" srcOrd="0" destOrd="0" presId="urn:microsoft.com/office/officeart/2008/layout/HorizontalMultiLevelHierarchy"/>
    <dgm:cxn modelId="{B8C80ACC-9296-441E-AF51-C0D7B493BE84}" type="presParOf" srcId="{0A8C8FC0-1EDC-4A06-830B-9111AE692FE8}" destId="{CA8A2678-AACE-45FB-9F91-DABA8E9B19F4}" srcOrd="3" destOrd="0" presId="urn:microsoft.com/office/officeart/2008/layout/HorizontalMultiLevelHierarchy"/>
    <dgm:cxn modelId="{835EA785-E0C2-463F-9260-4B075D46B6ED}" type="presParOf" srcId="{CA8A2678-AACE-45FB-9F91-DABA8E9B19F4}" destId="{769DAB89-F4EF-41E2-A20D-98391A5F5DDA}" srcOrd="0" destOrd="0" presId="urn:microsoft.com/office/officeart/2008/layout/HorizontalMultiLevelHierarchy"/>
    <dgm:cxn modelId="{FB0F9C86-419D-4379-A0B3-36699ED62A92}" type="presParOf" srcId="{CA8A2678-AACE-45FB-9F91-DABA8E9B19F4}" destId="{5CF457BF-1FA2-4A7E-BA25-DD6C412C770E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9471818-F813-446A-A736-A15FB7FF1F5D}" type="doc">
      <dgm:prSet loTypeId="urn:microsoft.com/office/officeart/2005/8/layout/vList4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zh-CN" altLang="en-US"/>
        </a:p>
      </dgm:t>
    </dgm:pt>
    <dgm:pt modelId="{FCDE3103-4D6B-41F6-8BFB-D5E97C38FAD9}" type="pres">
      <dgm:prSet presAssocID="{19471818-F813-446A-A736-A15FB7FF1F5D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zh-CN" altLang="en-US"/>
        </a:p>
      </dgm:t>
    </dgm:pt>
  </dgm:ptLst>
  <dgm:cxnLst>
    <dgm:cxn modelId="{7E6C55C0-EAD9-4607-9D22-D45F6D49E092}" type="presOf" srcId="{19471818-F813-446A-A736-A15FB7FF1F5D}" destId="{FCDE3103-4D6B-41F6-8BFB-D5E97C38FAD9}" srcOrd="0" destOrd="0" presId="urn:microsoft.com/office/officeart/2005/8/layout/vList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ierarchy2">
  <dgm:title val=""/>
  <dgm:desc val=""/>
  <dgm:catLst>
    <dgm:cat type="hierarchy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 val="exact"/>
    </dgm:varLst>
    <dgm:choose name="Name0">
      <dgm:if name="Name1" func="var" arg="dir" op="equ" val="norm">
        <dgm:alg type="hierChild">
          <dgm:param type="linDir" val="fromT"/>
          <dgm:param type="chAlign" val="l"/>
        </dgm:alg>
      </dgm:if>
      <dgm:else name="Name2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ptType="node" refType="h"/>
      <dgm:constr type="w" for="des" ptType="node" refType="h" refFor="des" refPtType="node" fact="2"/>
      <dgm:constr type="sibSp" refType="h" refFor="des" refPtType="node" op="equ" fact="0.15"/>
      <dgm:constr type="sibSp" for="des" forName="level2hierChild" refType="h" refFor="des" refPtType="node" op="equ" fact="0.15"/>
      <dgm:constr type="sibSp" for="des" forName="level3hierChild" refType="h" refFor="des" refPtType="node" op="equ" fact="0.15"/>
      <dgm:constr type="sp" for="des" forName="root1" refType="w" refFor="des" refPtType="node" fact="0.4"/>
      <dgm:constr type="sp" for="des" forName="root2" refType="sp" refFor="des" refForName="root1" op="equ"/>
      <dgm:constr type="primFontSz" for="des" ptType="node" op="equ" val="65"/>
      <dgm:constr type="primFontSz" for="des" forName="connTx" op="equ" val="55"/>
      <dgm:constr type="primFontSz" for="des" forName="connTx" refType="primFontSz" refFor="des" refPtType="node" op="lte" fact="0.8"/>
    </dgm:constrLst>
    <dgm:ruleLst/>
    <dgm:forEach name="Name3" axis="ch">
      <dgm:forEach name="Name4" axis="self" ptType="node">
        <dgm:layoutNode name="root1">
          <dgm:choose name="Name5">
            <dgm:if name="Name6" func="var" arg="dir" op="equ" val="norm">
              <dgm:alg type="hierRoot">
                <dgm:param type="hierAlign" val="lCtrCh"/>
              </dgm:alg>
            </dgm:if>
            <dgm:else name="Name7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/>
          <dgm:ruleLst/>
          <dgm:layoutNode name="LevelOneTextNode" styleLbl="node0">
            <dgm:varLst>
              <dgm:chPref val="3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  <dgm:layoutNode name="level2hierChild">
            <dgm:choose name="Name8">
              <dgm:if name="Name9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0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eat" axis="ch">
              <dgm:forEach name="Name11" axis="self" ptType="parTrans" cnt="1">
                <dgm:layoutNode name="conn2-1">
                  <dgm:choose name="Name12">
                    <dgm:if name="Name13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</dgm:alg>
                    </dgm:if>
                    <dgm:else name="Name14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ruleLst/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5" axis="self" ptType="node">
                <dgm:layoutNode name="root2">
                  <dgm:choose name="Name16">
                    <dgm:if name="Name17" func="var" arg="dir" op="equ" val="norm">
                      <dgm:alg type="hierRoot">
                        <dgm:param type="hierAlign" val="lCtrCh"/>
                      </dgm:alg>
                    </dgm:if>
                    <dgm:else name="Name18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oundRect" r:blip="">
                      <dgm:adjLst>
                        <dgm:adj idx="1" val="0.1"/>
                      </dgm:adjLst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level3hierChild">
                    <dgm:choose name="Name19">
                      <dgm:if name="Name20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1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22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List4">
  <dgm:title val=""/>
  <dgm:desc val=""/>
  <dgm:catLst>
    <dgm:cat type="list" pri="13000"/>
    <dgm:cat type="picture" pri="26000"/>
    <dgm:cat type="pictureconvert" pri="26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01477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63338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61823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47988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269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8485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4559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94267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51124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810883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575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278908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4D4207-6606-4981-BB30-B36D1D17D112}" type="datetimeFigureOut">
              <a:rPr lang="zh-CN" altLang="en-US" smtClean="0"/>
              <a:t>2018/1/5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0FFFE0-A16F-488D-8FD6-86FA6E3283D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04315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jpeg"/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Relationship Id="rId9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7" Type="http://schemas.openxmlformats.org/officeDocument/2006/relationships/image" Target="../media/image14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://www.view.sdu.edu.cn/__local/7/43/D5/FE222258141DBEFB2F42D4495A3_859D75B2_34F5E.jpg" TargetMode="External"/><Relationship Id="rId5" Type="http://schemas.openxmlformats.org/officeDocument/2006/relationships/image" Target="../media/image13.jpg"/><Relationship Id="rId4" Type="http://schemas.openxmlformats.org/officeDocument/2006/relationships/hyperlink" Target="http://www.view.sdu.edu.cn/__local/C/7A/70/5C129BB75ADBF8D9AEEA39E60CE_3B0B014C_333BE.jpg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jpeg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9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t="-15000" b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259"/>
          <p:cNvSpPr>
            <a:spLocks noChangeArrowheads="1"/>
          </p:cNvSpPr>
          <p:nvPr/>
        </p:nvSpPr>
        <p:spPr bwMode="auto">
          <a:xfrm>
            <a:off x="1480377" y="2469292"/>
            <a:ext cx="9244564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400" cap="all" dirty="0" smtClean="0">
                <a:solidFill>
                  <a:srgbClr val="C20009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Arial" panose="020B0604020202020204" pitchFamily="34" charset="0"/>
              </a:rPr>
              <a:t>山东大学本科生资助政策介绍</a:t>
            </a:r>
            <a:endParaRPr lang="zh-CN" altLang="en-US" sz="4400" cap="all" dirty="0">
              <a:solidFill>
                <a:srgbClr val="C20009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sp>
        <p:nvSpPr>
          <p:cNvPr id="6" name="文本框 3"/>
          <p:cNvSpPr txBox="1"/>
          <p:nvPr/>
        </p:nvSpPr>
        <p:spPr>
          <a:xfrm>
            <a:off x="2772694" y="5327871"/>
            <a:ext cx="6659929" cy="369332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pPr algn="ctr"/>
            <a:r>
              <a:rPr lang="zh-CN" altLang="en-US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</a:rPr>
              <a:t>山东大学    学生资助中心</a:t>
            </a:r>
            <a:endParaRPr lang="en-US" altLang="zh-CN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8451" y="3853089"/>
            <a:ext cx="1772980" cy="1015510"/>
          </a:xfrm>
          <a:prstGeom prst="rect">
            <a:avLst/>
          </a:prstGeom>
        </p:spPr>
      </p:pic>
      <p:pic>
        <p:nvPicPr>
          <p:cNvPr id="15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59554" y="325543"/>
            <a:ext cx="3741191" cy="133180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762607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10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600"/>
                            </p:stCondLst>
                            <p:childTnLst>
                              <p:par>
                                <p:cTn id="17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9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sp>
        <p:nvSpPr>
          <p:cNvPr id="8" name="矩形 7"/>
          <p:cNvSpPr/>
          <p:nvPr/>
        </p:nvSpPr>
        <p:spPr>
          <a:xfrm>
            <a:off x="7119519" y="3031409"/>
            <a:ext cx="2133918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800" b="1" dirty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我</a:t>
            </a:r>
            <a:r>
              <a:rPr lang="zh-CN" altLang="en-US" sz="3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的山大</a:t>
            </a:r>
            <a:endParaRPr lang="en-US" altLang="zh-CN" sz="38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1301507" y="5036610"/>
            <a:ext cx="4083170" cy="67710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/>
            <a:r>
              <a:rPr lang="zh-CN" altLang="en-US" sz="3800" b="1" dirty="0" smtClean="0">
                <a:solidFill>
                  <a:srgbClr val="C00000"/>
                </a:solidFill>
                <a:latin typeface="微软雅黑" pitchFamily="34" charset="-122"/>
                <a:ea typeface="微软雅黑" pitchFamily="34" charset="-122"/>
              </a:rPr>
              <a:t>山东大学资助政策</a:t>
            </a:r>
            <a:endParaRPr lang="en-US" altLang="zh-CN" sz="3800" b="1" dirty="0">
              <a:solidFill>
                <a:srgbClr val="C0000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cxnSp>
        <p:nvCxnSpPr>
          <p:cNvPr id="17" name="直接连接符 16"/>
          <p:cNvCxnSpPr>
            <a:endCxn id="22" idx="0"/>
          </p:cNvCxnSpPr>
          <p:nvPr/>
        </p:nvCxnSpPr>
        <p:spPr>
          <a:xfrm>
            <a:off x="6141714" y="2064194"/>
            <a:ext cx="15653" cy="2664482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8" name="组合 17"/>
          <p:cNvGrpSpPr/>
          <p:nvPr/>
        </p:nvGrpSpPr>
        <p:grpSpPr>
          <a:xfrm>
            <a:off x="5513107" y="2994495"/>
            <a:ext cx="1257214" cy="1257214"/>
            <a:chOff x="5528760" y="2800393"/>
            <a:chExt cx="1257214" cy="1257214"/>
          </a:xfrm>
        </p:grpSpPr>
        <p:sp>
          <p:nvSpPr>
            <p:cNvPr id="19" name="椭圆 18"/>
            <p:cNvSpPr/>
            <p:nvPr/>
          </p:nvSpPr>
          <p:spPr>
            <a:xfrm>
              <a:off x="5528760" y="2800393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KSO_Shape"/>
            <p:cNvSpPr>
              <a:spLocks noChangeAspect="1"/>
            </p:cNvSpPr>
            <p:nvPr/>
          </p:nvSpPr>
          <p:spPr bwMode="auto">
            <a:xfrm>
              <a:off x="5756987" y="2934162"/>
              <a:ext cx="749578" cy="871603"/>
            </a:xfrm>
            <a:custGeom>
              <a:avLst/>
              <a:gdLst>
                <a:gd name="T0" fmla="*/ 2147483646 w 5822"/>
                <a:gd name="T1" fmla="*/ 2147483646 h 6759"/>
                <a:gd name="T2" fmla="*/ 2147483646 w 5822"/>
                <a:gd name="T3" fmla="*/ 2147483646 h 6759"/>
                <a:gd name="T4" fmla="*/ 2147483646 w 5822"/>
                <a:gd name="T5" fmla="*/ 2147483646 h 6759"/>
                <a:gd name="T6" fmla="*/ 2147483646 w 5822"/>
                <a:gd name="T7" fmla="*/ 2147483646 h 6759"/>
                <a:gd name="T8" fmla="*/ 2147483646 w 5822"/>
                <a:gd name="T9" fmla="*/ 2147483646 h 6759"/>
                <a:gd name="T10" fmla="*/ 2147483646 w 5822"/>
                <a:gd name="T11" fmla="*/ 1253760573 h 6759"/>
                <a:gd name="T12" fmla="*/ 2147483646 w 5822"/>
                <a:gd name="T13" fmla="*/ 2147483646 h 6759"/>
                <a:gd name="T14" fmla="*/ 2147483646 w 5822"/>
                <a:gd name="T15" fmla="*/ 2147483646 h 6759"/>
                <a:gd name="T16" fmla="*/ 2147483646 w 5822"/>
                <a:gd name="T17" fmla="*/ 2147483646 h 6759"/>
                <a:gd name="T18" fmla="*/ 2147483646 w 5822"/>
                <a:gd name="T19" fmla="*/ 2147483646 h 6759"/>
                <a:gd name="T20" fmla="*/ 2147483646 w 5822"/>
                <a:gd name="T21" fmla="*/ 2147483646 h 6759"/>
                <a:gd name="T22" fmla="*/ 2147483646 w 5822"/>
                <a:gd name="T23" fmla="*/ 2147483646 h 6759"/>
                <a:gd name="T24" fmla="*/ 2147483646 w 5822"/>
                <a:gd name="T25" fmla="*/ 2147483646 h 6759"/>
                <a:gd name="T26" fmla="*/ 2147483646 w 5822"/>
                <a:gd name="T27" fmla="*/ 2147483646 h 6759"/>
                <a:gd name="T28" fmla="*/ 2147483646 w 5822"/>
                <a:gd name="T29" fmla="*/ 2147483646 h 6759"/>
                <a:gd name="T30" fmla="*/ 2147483646 w 5822"/>
                <a:gd name="T31" fmla="*/ 2147483646 h 6759"/>
                <a:gd name="T32" fmla="*/ 2147483646 w 5822"/>
                <a:gd name="T33" fmla="*/ 2147483646 h 6759"/>
                <a:gd name="T34" fmla="*/ 2147483646 w 5822"/>
                <a:gd name="T35" fmla="*/ 2147483646 h 6759"/>
                <a:gd name="T36" fmla="*/ 2147483646 w 5822"/>
                <a:gd name="T37" fmla="*/ 2147483646 h 6759"/>
                <a:gd name="T38" fmla="*/ 2147483646 w 5822"/>
                <a:gd name="T39" fmla="*/ 2147483646 h 6759"/>
                <a:gd name="T40" fmla="*/ 0 w 5822"/>
                <a:gd name="T41" fmla="*/ 2147483646 h 6759"/>
                <a:gd name="T42" fmla="*/ 2147483646 w 5822"/>
                <a:gd name="T43" fmla="*/ 2147483646 h 6759"/>
                <a:gd name="T44" fmla="*/ 2147483646 w 5822"/>
                <a:gd name="T45" fmla="*/ 2147483646 h 6759"/>
                <a:gd name="T46" fmla="*/ 2147483646 w 5822"/>
                <a:gd name="T47" fmla="*/ 2147483646 h 6759"/>
                <a:gd name="T48" fmla="*/ 2147483646 w 5822"/>
                <a:gd name="T49" fmla="*/ 2147483646 h 6759"/>
                <a:gd name="T50" fmla="*/ 2147483646 w 5822"/>
                <a:gd name="T51" fmla="*/ 2147483646 h 6759"/>
                <a:gd name="T52" fmla="*/ 2147483646 w 5822"/>
                <a:gd name="T53" fmla="*/ 2147483646 h 6759"/>
                <a:gd name="T54" fmla="*/ 2147483646 w 5822"/>
                <a:gd name="T55" fmla="*/ 2147483646 h 6759"/>
                <a:gd name="T56" fmla="*/ 2147483646 w 5822"/>
                <a:gd name="T57" fmla="*/ 2147483646 h 6759"/>
                <a:gd name="T58" fmla="*/ 2147483646 w 5822"/>
                <a:gd name="T59" fmla="*/ 2147483646 h 6759"/>
                <a:gd name="T60" fmla="*/ 2147483646 w 5822"/>
                <a:gd name="T61" fmla="*/ 2147483646 h 6759"/>
                <a:gd name="T62" fmla="*/ 2147483646 w 5822"/>
                <a:gd name="T63" fmla="*/ 2147483646 h 6759"/>
                <a:gd name="T64" fmla="*/ 2147483646 w 5822"/>
                <a:gd name="T65" fmla="*/ 2147483646 h 6759"/>
                <a:gd name="T66" fmla="*/ 2147483646 w 5822"/>
                <a:gd name="T67" fmla="*/ 2147483646 h 6759"/>
                <a:gd name="T68" fmla="*/ 2147483646 w 5822"/>
                <a:gd name="T69" fmla="*/ 2147483646 h 6759"/>
                <a:gd name="T70" fmla="*/ 2147483646 w 5822"/>
                <a:gd name="T71" fmla="*/ 2147483646 h 6759"/>
                <a:gd name="T72" fmla="*/ 2147483646 w 5822"/>
                <a:gd name="T73" fmla="*/ 2147483646 h 6759"/>
                <a:gd name="T74" fmla="*/ 2147483646 w 5822"/>
                <a:gd name="T75" fmla="*/ 2147483646 h 6759"/>
                <a:gd name="T76" fmla="*/ 2147483646 w 5822"/>
                <a:gd name="T77" fmla="*/ 2147483646 h 6759"/>
                <a:gd name="T78" fmla="*/ 2147483646 w 5822"/>
                <a:gd name="T79" fmla="*/ 2147483646 h 6759"/>
                <a:gd name="T80" fmla="*/ 2147483646 w 5822"/>
                <a:gd name="T81" fmla="*/ 2147483646 h 6759"/>
                <a:gd name="T82" fmla="*/ 2147483646 w 5822"/>
                <a:gd name="T83" fmla="*/ 2147483646 h 6759"/>
                <a:gd name="T84" fmla="*/ 2147483646 w 5822"/>
                <a:gd name="T85" fmla="*/ 2147483646 h 6759"/>
                <a:gd name="T86" fmla="*/ 2147483646 w 5822"/>
                <a:gd name="T87" fmla="*/ 2147483646 h 6759"/>
                <a:gd name="T88" fmla="*/ 2147483646 w 5822"/>
                <a:gd name="T89" fmla="*/ 2147483646 h 6759"/>
                <a:gd name="T90" fmla="*/ 2147483646 w 5822"/>
                <a:gd name="T91" fmla="*/ 2147483646 h 6759"/>
                <a:gd name="T92" fmla="*/ 2147483646 w 5822"/>
                <a:gd name="T93" fmla="*/ 2147483646 h 6759"/>
                <a:gd name="T94" fmla="*/ 2147483646 w 5822"/>
                <a:gd name="T95" fmla="*/ 2147483646 h 6759"/>
                <a:gd name="T96" fmla="*/ 2147483646 w 5822"/>
                <a:gd name="T97" fmla="*/ 2147483646 h 6759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</a:gdLst>
              <a:ahLst/>
              <a:cxnLst>
                <a:cxn ang="T98">
                  <a:pos x="T0" y="T1"/>
                </a:cxn>
                <a:cxn ang="T99">
                  <a:pos x="T2" y="T3"/>
                </a:cxn>
                <a:cxn ang="T100">
                  <a:pos x="T4" y="T5"/>
                </a:cxn>
                <a:cxn ang="T101">
                  <a:pos x="T6" y="T7"/>
                </a:cxn>
                <a:cxn ang="T102">
                  <a:pos x="T8" y="T9"/>
                </a:cxn>
                <a:cxn ang="T103">
                  <a:pos x="T10" y="T11"/>
                </a:cxn>
                <a:cxn ang="T104">
                  <a:pos x="T12" y="T13"/>
                </a:cxn>
                <a:cxn ang="T105">
                  <a:pos x="T14" y="T15"/>
                </a:cxn>
                <a:cxn ang="T106">
                  <a:pos x="T16" y="T17"/>
                </a:cxn>
                <a:cxn ang="T107">
                  <a:pos x="T18" y="T19"/>
                </a:cxn>
                <a:cxn ang="T108">
                  <a:pos x="T20" y="T21"/>
                </a:cxn>
                <a:cxn ang="T109">
                  <a:pos x="T22" y="T23"/>
                </a:cxn>
                <a:cxn ang="T110">
                  <a:pos x="T24" y="T25"/>
                </a:cxn>
                <a:cxn ang="T111">
                  <a:pos x="T26" y="T27"/>
                </a:cxn>
                <a:cxn ang="T112">
                  <a:pos x="T28" y="T29"/>
                </a:cxn>
                <a:cxn ang="T113">
                  <a:pos x="T30" y="T31"/>
                </a:cxn>
                <a:cxn ang="T114">
                  <a:pos x="T32" y="T33"/>
                </a:cxn>
                <a:cxn ang="T115">
                  <a:pos x="T34" y="T35"/>
                </a:cxn>
                <a:cxn ang="T116">
                  <a:pos x="T36" y="T37"/>
                </a:cxn>
                <a:cxn ang="T117">
                  <a:pos x="T38" y="T39"/>
                </a:cxn>
                <a:cxn ang="T118">
                  <a:pos x="T40" y="T41"/>
                </a:cxn>
                <a:cxn ang="T119">
                  <a:pos x="T42" y="T43"/>
                </a:cxn>
                <a:cxn ang="T120">
                  <a:pos x="T44" y="T45"/>
                </a:cxn>
                <a:cxn ang="T121">
                  <a:pos x="T46" y="T47"/>
                </a:cxn>
                <a:cxn ang="T122">
                  <a:pos x="T48" y="T49"/>
                </a:cxn>
                <a:cxn ang="T123">
                  <a:pos x="T50" y="T51"/>
                </a:cxn>
                <a:cxn ang="T124">
                  <a:pos x="T52" y="T53"/>
                </a:cxn>
                <a:cxn ang="T125">
                  <a:pos x="T54" y="T55"/>
                </a:cxn>
                <a:cxn ang="T126">
                  <a:pos x="T56" y="T57"/>
                </a:cxn>
                <a:cxn ang="T127">
                  <a:pos x="T58" y="T59"/>
                </a:cxn>
                <a:cxn ang="T128">
                  <a:pos x="T60" y="T61"/>
                </a:cxn>
                <a:cxn ang="T129">
                  <a:pos x="T62" y="T63"/>
                </a:cxn>
                <a:cxn ang="T130">
                  <a:pos x="T64" y="T65"/>
                </a:cxn>
                <a:cxn ang="T131">
                  <a:pos x="T66" y="T67"/>
                </a:cxn>
                <a:cxn ang="T132">
                  <a:pos x="T68" y="T69"/>
                </a:cxn>
                <a:cxn ang="T133">
                  <a:pos x="T70" y="T71"/>
                </a:cxn>
                <a:cxn ang="T134">
                  <a:pos x="T72" y="T73"/>
                </a:cxn>
                <a:cxn ang="T135">
                  <a:pos x="T74" y="T75"/>
                </a:cxn>
                <a:cxn ang="T136">
                  <a:pos x="T76" y="T77"/>
                </a:cxn>
                <a:cxn ang="T137">
                  <a:pos x="T78" y="T79"/>
                </a:cxn>
                <a:cxn ang="T138">
                  <a:pos x="T80" y="T81"/>
                </a:cxn>
                <a:cxn ang="T139">
                  <a:pos x="T82" y="T83"/>
                </a:cxn>
                <a:cxn ang="T140">
                  <a:pos x="T84" y="T85"/>
                </a:cxn>
                <a:cxn ang="T141">
                  <a:pos x="T86" y="T87"/>
                </a:cxn>
                <a:cxn ang="T142">
                  <a:pos x="T88" y="T89"/>
                </a:cxn>
                <a:cxn ang="T143">
                  <a:pos x="T90" y="T91"/>
                </a:cxn>
                <a:cxn ang="T144">
                  <a:pos x="T92" y="T93"/>
                </a:cxn>
                <a:cxn ang="T145">
                  <a:pos x="T94" y="T95"/>
                </a:cxn>
                <a:cxn ang="T146">
                  <a:pos x="T96" y="T97"/>
                </a:cxn>
              </a:cxnLst>
              <a:rect l="0" t="0" r="r" b="b"/>
              <a:pathLst>
                <a:path w="5822" h="6759">
                  <a:moveTo>
                    <a:pt x="0" y="6351"/>
                  </a:moveTo>
                  <a:lnTo>
                    <a:pt x="129" y="6351"/>
                  </a:lnTo>
                  <a:lnTo>
                    <a:pt x="129" y="3057"/>
                  </a:lnTo>
                  <a:lnTo>
                    <a:pt x="129" y="2914"/>
                  </a:lnTo>
                  <a:lnTo>
                    <a:pt x="266" y="2865"/>
                  </a:lnTo>
                  <a:lnTo>
                    <a:pt x="1775" y="2337"/>
                  </a:lnTo>
                  <a:lnTo>
                    <a:pt x="1775" y="1515"/>
                  </a:lnTo>
                  <a:lnTo>
                    <a:pt x="1775" y="1386"/>
                  </a:lnTo>
                  <a:lnTo>
                    <a:pt x="1892" y="1331"/>
                  </a:lnTo>
                  <a:lnTo>
                    <a:pt x="4422" y="137"/>
                  </a:lnTo>
                  <a:lnTo>
                    <a:pt x="4714" y="0"/>
                  </a:lnTo>
                  <a:lnTo>
                    <a:pt x="4714" y="56"/>
                  </a:lnTo>
                  <a:lnTo>
                    <a:pt x="5511" y="532"/>
                  </a:lnTo>
                  <a:lnTo>
                    <a:pt x="5511" y="6326"/>
                  </a:lnTo>
                  <a:lnTo>
                    <a:pt x="5822" y="6326"/>
                  </a:lnTo>
                  <a:lnTo>
                    <a:pt x="5822" y="6734"/>
                  </a:lnTo>
                  <a:lnTo>
                    <a:pt x="4510" y="6734"/>
                  </a:lnTo>
                  <a:lnTo>
                    <a:pt x="4305" y="6734"/>
                  </a:lnTo>
                  <a:lnTo>
                    <a:pt x="4305" y="6529"/>
                  </a:lnTo>
                  <a:lnTo>
                    <a:pt x="4305" y="643"/>
                  </a:lnTo>
                  <a:lnTo>
                    <a:pt x="2183" y="1644"/>
                  </a:lnTo>
                  <a:lnTo>
                    <a:pt x="2183" y="2194"/>
                  </a:lnTo>
                  <a:lnTo>
                    <a:pt x="2798" y="1979"/>
                  </a:lnTo>
                  <a:lnTo>
                    <a:pt x="3035" y="1895"/>
                  </a:lnTo>
                  <a:lnTo>
                    <a:pt x="3035" y="1889"/>
                  </a:lnTo>
                  <a:lnTo>
                    <a:pt x="3042" y="1892"/>
                  </a:lnTo>
                  <a:lnTo>
                    <a:pt x="3068" y="1884"/>
                  </a:lnTo>
                  <a:lnTo>
                    <a:pt x="3068" y="1909"/>
                  </a:lnTo>
                  <a:lnTo>
                    <a:pt x="3862" y="2381"/>
                  </a:lnTo>
                  <a:lnTo>
                    <a:pt x="3862" y="6313"/>
                  </a:lnTo>
                  <a:lnTo>
                    <a:pt x="4177" y="6313"/>
                  </a:lnTo>
                  <a:lnTo>
                    <a:pt x="4177" y="6722"/>
                  </a:lnTo>
                  <a:lnTo>
                    <a:pt x="2865" y="6722"/>
                  </a:lnTo>
                  <a:lnTo>
                    <a:pt x="2661" y="6722"/>
                  </a:lnTo>
                  <a:lnTo>
                    <a:pt x="2661" y="6517"/>
                  </a:lnTo>
                  <a:lnTo>
                    <a:pt x="2661" y="2458"/>
                  </a:lnTo>
                  <a:lnTo>
                    <a:pt x="538" y="3202"/>
                  </a:lnTo>
                  <a:lnTo>
                    <a:pt x="538" y="6556"/>
                  </a:lnTo>
                  <a:lnTo>
                    <a:pt x="538" y="6759"/>
                  </a:lnTo>
                  <a:lnTo>
                    <a:pt x="334" y="6759"/>
                  </a:lnTo>
                  <a:lnTo>
                    <a:pt x="0" y="6759"/>
                  </a:lnTo>
                  <a:lnTo>
                    <a:pt x="0" y="6351"/>
                  </a:lnTo>
                  <a:close/>
                  <a:moveTo>
                    <a:pt x="776" y="6707"/>
                  </a:moveTo>
                  <a:lnTo>
                    <a:pt x="776" y="6707"/>
                  </a:lnTo>
                  <a:lnTo>
                    <a:pt x="1501" y="6707"/>
                  </a:lnTo>
                  <a:lnTo>
                    <a:pt x="2348" y="6707"/>
                  </a:lnTo>
                  <a:lnTo>
                    <a:pt x="2348" y="5989"/>
                  </a:lnTo>
                  <a:lnTo>
                    <a:pt x="1501" y="6044"/>
                  </a:lnTo>
                  <a:lnTo>
                    <a:pt x="776" y="6092"/>
                  </a:lnTo>
                  <a:lnTo>
                    <a:pt x="776" y="6707"/>
                  </a:lnTo>
                  <a:close/>
                  <a:moveTo>
                    <a:pt x="776" y="4048"/>
                  </a:moveTo>
                  <a:lnTo>
                    <a:pt x="776" y="4048"/>
                  </a:lnTo>
                  <a:lnTo>
                    <a:pt x="1501" y="3842"/>
                  </a:lnTo>
                  <a:lnTo>
                    <a:pt x="2348" y="3604"/>
                  </a:lnTo>
                  <a:lnTo>
                    <a:pt x="2348" y="2883"/>
                  </a:lnTo>
                  <a:lnTo>
                    <a:pt x="1501" y="3178"/>
                  </a:lnTo>
                  <a:lnTo>
                    <a:pt x="776" y="3431"/>
                  </a:lnTo>
                  <a:lnTo>
                    <a:pt x="776" y="4048"/>
                  </a:lnTo>
                  <a:close/>
                  <a:moveTo>
                    <a:pt x="776" y="4926"/>
                  </a:moveTo>
                  <a:lnTo>
                    <a:pt x="776" y="4926"/>
                  </a:lnTo>
                  <a:lnTo>
                    <a:pt x="1501" y="4788"/>
                  </a:lnTo>
                  <a:lnTo>
                    <a:pt x="2348" y="4628"/>
                  </a:lnTo>
                  <a:lnTo>
                    <a:pt x="2348" y="3909"/>
                  </a:lnTo>
                  <a:lnTo>
                    <a:pt x="1501" y="4124"/>
                  </a:lnTo>
                  <a:lnTo>
                    <a:pt x="776" y="4310"/>
                  </a:lnTo>
                  <a:lnTo>
                    <a:pt x="776" y="4926"/>
                  </a:lnTo>
                  <a:close/>
                  <a:moveTo>
                    <a:pt x="776" y="5811"/>
                  </a:moveTo>
                  <a:lnTo>
                    <a:pt x="776" y="5811"/>
                  </a:lnTo>
                  <a:lnTo>
                    <a:pt x="1501" y="5741"/>
                  </a:lnTo>
                  <a:lnTo>
                    <a:pt x="2348" y="5661"/>
                  </a:lnTo>
                  <a:lnTo>
                    <a:pt x="2348" y="4942"/>
                  </a:lnTo>
                  <a:lnTo>
                    <a:pt x="1501" y="5078"/>
                  </a:lnTo>
                  <a:lnTo>
                    <a:pt x="776" y="5194"/>
                  </a:lnTo>
                  <a:lnTo>
                    <a:pt x="776" y="5811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6" name="椭圆 44"/>
          <p:cNvSpPr/>
          <p:nvPr/>
        </p:nvSpPr>
        <p:spPr>
          <a:xfrm>
            <a:off x="3167860" y="21509"/>
            <a:ext cx="6019800" cy="3009900"/>
          </a:xfrm>
          <a:custGeom>
            <a:avLst/>
            <a:gdLst>
              <a:gd name="connsiteX0" fmla="*/ 0 w 6019800"/>
              <a:gd name="connsiteY0" fmla="*/ 3009900 h 6019800"/>
              <a:gd name="connsiteX1" fmla="*/ 3009900 w 6019800"/>
              <a:gd name="connsiteY1" fmla="*/ 0 h 6019800"/>
              <a:gd name="connsiteX2" fmla="*/ 6019800 w 6019800"/>
              <a:gd name="connsiteY2" fmla="*/ 3009900 h 6019800"/>
              <a:gd name="connsiteX3" fmla="*/ 3009900 w 6019800"/>
              <a:gd name="connsiteY3" fmla="*/ 6019800 h 6019800"/>
              <a:gd name="connsiteX4" fmla="*/ 0 w 6019800"/>
              <a:gd name="connsiteY4" fmla="*/ 3009900 h 6019800"/>
              <a:gd name="connsiteX0" fmla="*/ 6019800 w 6111240"/>
              <a:gd name="connsiteY0" fmla="*/ 3009900 h 6019800"/>
              <a:gd name="connsiteX1" fmla="*/ 3009900 w 6111240"/>
              <a:gd name="connsiteY1" fmla="*/ 6019800 h 6019800"/>
              <a:gd name="connsiteX2" fmla="*/ 0 w 6111240"/>
              <a:gd name="connsiteY2" fmla="*/ 3009900 h 6019800"/>
              <a:gd name="connsiteX3" fmla="*/ 3009900 w 6111240"/>
              <a:gd name="connsiteY3" fmla="*/ 0 h 6019800"/>
              <a:gd name="connsiteX4" fmla="*/ 6111240 w 6111240"/>
              <a:gd name="connsiteY4" fmla="*/ 3101340 h 6019800"/>
              <a:gd name="connsiteX0" fmla="*/ 6019800 w 6111240"/>
              <a:gd name="connsiteY0" fmla="*/ 3009900 h 6019800"/>
              <a:gd name="connsiteX1" fmla="*/ 3009900 w 6111240"/>
              <a:gd name="connsiteY1" fmla="*/ 6019800 h 6019800"/>
              <a:gd name="connsiteX2" fmla="*/ 0 w 6111240"/>
              <a:gd name="connsiteY2" fmla="*/ 3009900 h 6019800"/>
              <a:gd name="connsiteX3" fmla="*/ 3009900 w 6111240"/>
              <a:gd name="connsiteY3" fmla="*/ 0 h 6019800"/>
              <a:gd name="connsiteX4" fmla="*/ 6111240 w 6111240"/>
              <a:gd name="connsiteY4" fmla="*/ 3101340 h 6019800"/>
              <a:gd name="connsiteX0" fmla="*/ 6019800 w 6019800"/>
              <a:gd name="connsiteY0" fmla="*/ 3009900 h 6019800"/>
              <a:gd name="connsiteX1" fmla="*/ 3009900 w 6019800"/>
              <a:gd name="connsiteY1" fmla="*/ 6019800 h 6019800"/>
              <a:gd name="connsiteX2" fmla="*/ 0 w 6019800"/>
              <a:gd name="connsiteY2" fmla="*/ 3009900 h 6019800"/>
              <a:gd name="connsiteX3" fmla="*/ 3009900 w 6019800"/>
              <a:gd name="connsiteY3" fmla="*/ 0 h 6019800"/>
              <a:gd name="connsiteX0" fmla="*/ 6019800 w 6019800"/>
              <a:gd name="connsiteY0" fmla="*/ 0 h 3009900"/>
              <a:gd name="connsiteX1" fmla="*/ 3009900 w 6019800"/>
              <a:gd name="connsiteY1" fmla="*/ 3009900 h 3009900"/>
              <a:gd name="connsiteX2" fmla="*/ 0 w 6019800"/>
              <a:gd name="connsiteY2" fmla="*/ 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19800" h="3009900">
                <a:moveTo>
                  <a:pt x="6019800" y="0"/>
                </a:moveTo>
                <a:cubicBezTo>
                  <a:pt x="6019800" y="1662322"/>
                  <a:pt x="4672222" y="3009900"/>
                  <a:pt x="3009900" y="3009900"/>
                </a:cubicBezTo>
                <a:cubicBezTo>
                  <a:pt x="1347578" y="3009900"/>
                  <a:pt x="0" y="1662322"/>
                  <a:pt x="0" y="0"/>
                </a:cubicBezTo>
              </a:path>
            </a:pathLst>
          </a:cu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" name="组合 8"/>
          <p:cNvGrpSpPr/>
          <p:nvPr/>
        </p:nvGrpSpPr>
        <p:grpSpPr>
          <a:xfrm>
            <a:off x="4582442" y="342955"/>
            <a:ext cx="3149852" cy="1110775"/>
            <a:chOff x="4582442" y="342955"/>
            <a:chExt cx="3149852" cy="1110775"/>
          </a:xfrm>
        </p:grpSpPr>
        <p:sp>
          <p:nvSpPr>
            <p:cNvPr id="10" name="文本框 3"/>
            <p:cNvSpPr txBox="1"/>
            <p:nvPr/>
          </p:nvSpPr>
          <p:spPr>
            <a:xfrm>
              <a:off x="4582442" y="342955"/>
              <a:ext cx="3149852" cy="707886"/>
            </a:xfrm>
            <a:prstGeom prst="rect">
              <a:avLst/>
            </a:prstGeom>
            <a:noFill/>
            <a:effectLst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40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</a:rPr>
                <a:t>目录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5167064" y="976676"/>
              <a:ext cx="1980607" cy="4770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lvl="0" algn="ctr"/>
              <a:r>
                <a:rPr lang="en-US" altLang="zh-CN" sz="25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Arial" panose="020B0604020202020204" pitchFamily="34" charset="0"/>
                </a:rPr>
                <a:t>CONTENTS</a:t>
              </a:r>
            </a:p>
          </p:txBody>
        </p:sp>
      </p:grpSp>
      <p:sp>
        <p:nvSpPr>
          <p:cNvPr id="24" name="椭圆 44"/>
          <p:cNvSpPr/>
          <p:nvPr/>
        </p:nvSpPr>
        <p:spPr>
          <a:xfrm>
            <a:off x="3253728" y="-881661"/>
            <a:ext cx="5674372" cy="2811786"/>
          </a:xfrm>
          <a:custGeom>
            <a:avLst/>
            <a:gdLst>
              <a:gd name="connsiteX0" fmla="*/ 0 w 6019800"/>
              <a:gd name="connsiteY0" fmla="*/ 3009900 h 6019800"/>
              <a:gd name="connsiteX1" fmla="*/ 3009900 w 6019800"/>
              <a:gd name="connsiteY1" fmla="*/ 0 h 6019800"/>
              <a:gd name="connsiteX2" fmla="*/ 6019800 w 6019800"/>
              <a:gd name="connsiteY2" fmla="*/ 3009900 h 6019800"/>
              <a:gd name="connsiteX3" fmla="*/ 3009900 w 6019800"/>
              <a:gd name="connsiteY3" fmla="*/ 6019800 h 6019800"/>
              <a:gd name="connsiteX4" fmla="*/ 0 w 6019800"/>
              <a:gd name="connsiteY4" fmla="*/ 3009900 h 6019800"/>
              <a:gd name="connsiteX0" fmla="*/ 6019800 w 6111240"/>
              <a:gd name="connsiteY0" fmla="*/ 3009900 h 6019800"/>
              <a:gd name="connsiteX1" fmla="*/ 3009900 w 6111240"/>
              <a:gd name="connsiteY1" fmla="*/ 6019800 h 6019800"/>
              <a:gd name="connsiteX2" fmla="*/ 0 w 6111240"/>
              <a:gd name="connsiteY2" fmla="*/ 3009900 h 6019800"/>
              <a:gd name="connsiteX3" fmla="*/ 3009900 w 6111240"/>
              <a:gd name="connsiteY3" fmla="*/ 0 h 6019800"/>
              <a:gd name="connsiteX4" fmla="*/ 6111240 w 6111240"/>
              <a:gd name="connsiteY4" fmla="*/ 3101340 h 6019800"/>
              <a:gd name="connsiteX0" fmla="*/ 6019800 w 6111240"/>
              <a:gd name="connsiteY0" fmla="*/ 3009900 h 6019800"/>
              <a:gd name="connsiteX1" fmla="*/ 3009900 w 6111240"/>
              <a:gd name="connsiteY1" fmla="*/ 6019800 h 6019800"/>
              <a:gd name="connsiteX2" fmla="*/ 0 w 6111240"/>
              <a:gd name="connsiteY2" fmla="*/ 3009900 h 6019800"/>
              <a:gd name="connsiteX3" fmla="*/ 3009900 w 6111240"/>
              <a:gd name="connsiteY3" fmla="*/ 0 h 6019800"/>
              <a:gd name="connsiteX4" fmla="*/ 6111240 w 6111240"/>
              <a:gd name="connsiteY4" fmla="*/ 3101340 h 6019800"/>
              <a:gd name="connsiteX0" fmla="*/ 6019800 w 6019800"/>
              <a:gd name="connsiteY0" fmla="*/ 3009900 h 6019800"/>
              <a:gd name="connsiteX1" fmla="*/ 3009900 w 6019800"/>
              <a:gd name="connsiteY1" fmla="*/ 6019800 h 6019800"/>
              <a:gd name="connsiteX2" fmla="*/ 0 w 6019800"/>
              <a:gd name="connsiteY2" fmla="*/ 3009900 h 6019800"/>
              <a:gd name="connsiteX3" fmla="*/ 3009900 w 6019800"/>
              <a:gd name="connsiteY3" fmla="*/ 0 h 6019800"/>
              <a:gd name="connsiteX0" fmla="*/ 6019800 w 6019800"/>
              <a:gd name="connsiteY0" fmla="*/ 0 h 3009900"/>
              <a:gd name="connsiteX1" fmla="*/ 3009900 w 6019800"/>
              <a:gd name="connsiteY1" fmla="*/ 3009900 h 3009900"/>
              <a:gd name="connsiteX2" fmla="*/ 0 w 6019800"/>
              <a:gd name="connsiteY2" fmla="*/ 0 h 30099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019800" h="3009900">
                <a:moveTo>
                  <a:pt x="6019800" y="0"/>
                </a:moveTo>
                <a:cubicBezTo>
                  <a:pt x="6019800" y="1662322"/>
                  <a:pt x="4672222" y="3009900"/>
                  <a:pt x="3009900" y="3009900"/>
                </a:cubicBezTo>
                <a:cubicBezTo>
                  <a:pt x="1347578" y="3009900"/>
                  <a:pt x="0" y="1662322"/>
                  <a:pt x="0" y="0"/>
                </a:cubicBezTo>
              </a:path>
            </a:pathLst>
          </a:custGeom>
          <a:noFill/>
          <a:ln w="38100">
            <a:solidFill>
              <a:schemeClr val="bg1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/>
          <p:cNvGrpSpPr/>
          <p:nvPr/>
        </p:nvGrpSpPr>
        <p:grpSpPr>
          <a:xfrm>
            <a:off x="5528760" y="4728676"/>
            <a:ext cx="1257214" cy="1257214"/>
            <a:chOff x="5528760" y="4728676"/>
            <a:chExt cx="1257214" cy="1257214"/>
          </a:xfrm>
        </p:grpSpPr>
        <p:sp>
          <p:nvSpPr>
            <p:cNvPr id="22" name="椭圆 21"/>
            <p:cNvSpPr/>
            <p:nvPr/>
          </p:nvSpPr>
          <p:spPr>
            <a:xfrm>
              <a:off x="5528760" y="4728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KSO_Shape"/>
            <p:cNvSpPr>
              <a:spLocks/>
            </p:cNvSpPr>
            <p:nvPr/>
          </p:nvSpPr>
          <p:spPr bwMode="auto">
            <a:xfrm>
              <a:off x="5764221" y="4931216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pic>
        <p:nvPicPr>
          <p:cNvPr id="2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863710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flip dir="r"/>
      </p:transition>
    </mc:Choice>
    <mc:Fallback xmlns="">
      <p:transition spd="slow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 p14:presetBounceEnd="50667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0667">
                                          <p:cBhvr additive="base">
                                            <p:cTn id="1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0667">
                                          <p:cBhvr additive="base">
                                            <p:cTn id="1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 p14:presetBounceEnd="41333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1333">
                                          <p:cBhvr additive="base"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1333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 p14:presetBounceEnd="4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8000">
                                          <p:cBhvr additive="base">
                                            <p:cTn id="4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8000">
                                          <p:cBhvr additive="base">
                                            <p:cTn id="4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14" grpId="0"/>
          <p:bldP spid="6" grpId="0" animBg="1"/>
          <p:bldP spid="24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0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0" presetID="2" presetClass="entr" presetSubtype="1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10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1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75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9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20" presetID="2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2" dur="125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53" presetClass="entr" presetSubtype="16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6" presetClass="emph" presetSubtype="0" decel="100000" autoRev="1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animScale>
                                          <p:cBhvr>
                                            <p:cTn id="29" dur="300" fill="hold"/>
                                            <p:tgtEl>
                                              <p:spTgt spid="18"/>
                                            </p:tgtEl>
                                          </p:cBhvr>
                                          <p:by x="130000" y="130000"/>
                                        </p:animScale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31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75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3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9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0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42" presetID="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4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5" dur="75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" grpId="0"/>
          <p:bldP spid="14" grpId="0"/>
          <p:bldP spid="6" grpId="0" animBg="1"/>
          <p:bldP spid="24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alpha val="86000"/>
                </a:schemeClr>
              </a:gs>
              <a:gs pos="0">
                <a:schemeClr val="bg1">
                  <a:lumMod val="75000"/>
                  <a:alpha val="52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95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框 19"/>
          <p:cNvSpPr txBox="1"/>
          <p:nvPr/>
        </p:nvSpPr>
        <p:spPr>
          <a:xfrm>
            <a:off x="5687596" y="16171683"/>
            <a:ext cx="10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sp>
        <p:nvSpPr>
          <p:cNvPr id="13" name="文本框 4"/>
          <p:cNvSpPr txBox="1"/>
          <p:nvPr/>
        </p:nvSpPr>
        <p:spPr>
          <a:xfrm>
            <a:off x="4618672" y="2337594"/>
            <a:ext cx="295465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800000"/>
                </a:solidFill>
              </a:rPr>
              <a:t>第一部分</a:t>
            </a:r>
            <a:endParaRPr lang="zh-CN" altLang="en-US" sz="5400" b="1" dirty="0">
              <a:solidFill>
                <a:srgbClr val="800000"/>
              </a:solidFill>
            </a:endParaRPr>
          </a:p>
        </p:txBody>
      </p:sp>
      <p:sp>
        <p:nvSpPr>
          <p:cNvPr id="14" name="文本框 5"/>
          <p:cNvSpPr txBox="1"/>
          <p:nvPr/>
        </p:nvSpPr>
        <p:spPr>
          <a:xfrm>
            <a:off x="4871946" y="3670103"/>
            <a:ext cx="244810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 smtClean="0">
                <a:solidFill>
                  <a:srgbClr val="800000"/>
                </a:solidFill>
              </a:rPr>
              <a:t>我的山大</a:t>
            </a:r>
            <a:endParaRPr lang="zh-CN" altLang="en-US" sz="4400" b="1" dirty="0">
              <a:solidFill>
                <a:srgbClr val="800000"/>
              </a:solidFill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708400" y="3465513"/>
            <a:ext cx="4648200" cy="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等腰三角形 15"/>
          <p:cNvSpPr/>
          <p:nvPr/>
        </p:nvSpPr>
        <p:spPr>
          <a:xfrm rot="5400000">
            <a:off x="1884517" y="-1884517"/>
            <a:ext cx="2649978" cy="6419013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2700000" sx="107000" sy="107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14304" y="223144"/>
            <a:ext cx="3095203" cy="110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等腰三角形 17"/>
          <p:cNvSpPr/>
          <p:nvPr/>
        </p:nvSpPr>
        <p:spPr>
          <a:xfrm rot="16200000">
            <a:off x="7657504" y="2323504"/>
            <a:ext cx="2649978" cy="6419013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10800000" sx="119000" sy="119000" algn="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7147924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sp>
        <p:nvSpPr>
          <p:cNvPr id="14" name="Text Box 2"/>
          <p:cNvSpPr txBox="1">
            <a:spLocks noChangeArrowheads="1"/>
          </p:cNvSpPr>
          <p:nvPr/>
        </p:nvSpPr>
        <p:spPr bwMode="auto">
          <a:xfrm>
            <a:off x="1089280" y="1502855"/>
            <a:ext cx="3051302" cy="1477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山东大学堂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1901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年，山东巡抚袁世凯上奏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《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山东试办大学堂暂行章程折稿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》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，</a:t>
            </a:r>
            <a:r>
              <a:rPr lang="en-US" altLang="zh-CN" sz="1600" dirty="0">
                <a:latin typeface="微软雅黑" panose="020B0503020204020204" charset="-122"/>
                <a:ea typeface="微软雅黑" panose="020B0503020204020204" charset="-122"/>
              </a:rPr>
              <a:t>10</a:t>
            </a:r>
            <a:r>
              <a:rPr lang="zh-CN" altLang="en-US" sz="1600" dirty="0">
                <a:latin typeface="微软雅黑" panose="020B0503020204020204" charset="-122"/>
                <a:ea typeface="微软雅黑" panose="020B0503020204020204" charset="-122"/>
              </a:rPr>
              <a:t>月获批，在济南泺源书院正式创办官立山东大学堂。</a:t>
            </a:r>
          </a:p>
        </p:txBody>
      </p:sp>
      <p:pic>
        <p:nvPicPr>
          <p:cNvPr id="17" name="Picture 3" descr="get?name=T1wPxJB7Am1RCvBVdK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3609" y="1021331"/>
            <a:ext cx="1728787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4" descr="zouzh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51033" y="1021332"/>
            <a:ext cx="1625600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4579201" y="2244530"/>
            <a:ext cx="136842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</a:rPr>
              <a:t>奏折</a:t>
            </a:r>
          </a:p>
        </p:txBody>
      </p:sp>
      <p:sp>
        <p:nvSpPr>
          <p:cNvPr id="20" name="Text Box 6"/>
          <p:cNvSpPr txBox="1">
            <a:spLocks noChangeArrowheads="1"/>
          </p:cNvSpPr>
          <p:nvPr/>
        </p:nvSpPr>
        <p:spPr bwMode="auto">
          <a:xfrm>
            <a:off x="6222171" y="2244527"/>
            <a:ext cx="1871662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latin typeface="微软雅黑" panose="020B0503020204020204" charset="-122"/>
                <a:ea typeface="微软雅黑" panose="020B0503020204020204" charset="-122"/>
              </a:rPr>
              <a:t>泺源书院</a:t>
            </a:r>
          </a:p>
        </p:txBody>
      </p:sp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9664917" y="1978053"/>
            <a:ext cx="1821957" cy="22006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六所专门学校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1914-1926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年，山东公立法政专门学校、山东高等农业学堂、山东公立商业专门学校、山东公立工业专门学校、山东省立医学学校、山东公立矿业专门学校。</a:t>
            </a:r>
          </a:p>
        </p:txBody>
      </p:sp>
      <p:sp>
        <p:nvSpPr>
          <p:cNvPr id="22" name="AutoShape 8"/>
          <p:cNvSpPr>
            <a:spLocks noChangeArrowheads="1"/>
          </p:cNvSpPr>
          <p:nvPr/>
        </p:nvSpPr>
        <p:spPr bwMode="auto">
          <a:xfrm rot="7813285">
            <a:off x="10476759" y="4879052"/>
            <a:ext cx="1389453" cy="388842"/>
          </a:xfrm>
          <a:prstGeom prst="curvedDownArrow">
            <a:avLst>
              <a:gd name="adj1" fmla="val 27284"/>
              <a:gd name="adj2" fmla="val 181333"/>
              <a:gd name="adj3" fmla="val 74236"/>
            </a:avLst>
          </a:prstGeom>
          <a:solidFill>
            <a:srgbClr val="800000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Text Box 9"/>
          <p:cNvSpPr txBox="1">
            <a:spLocks noChangeArrowheads="1"/>
          </p:cNvSpPr>
          <p:nvPr/>
        </p:nvSpPr>
        <p:spPr bwMode="auto">
          <a:xfrm>
            <a:off x="6897185" y="5275017"/>
            <a:ext cx="1858729" cy="11233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省立山东大学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1926-1928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年，奉系军阀合并六所专门学校成立省立山东大学。</a:t>
            </a:r>
          </a:p>
        </p:txBody>
      </p:sp>
      <p:sp>
        <p:nvSpPr>
          <p:cNvPr id="24" name="AutoShape 10"/>
          <p:cNvSpPr>
            <a:spLocks noChangeArrowheads="1"/>
          </p:cNvSpPr>
          <p:nvPr/>
        </p:nvSpPr>
        <p:spPr bwMode="auto">
          <a:xfrm>
            <a:off x="5976633" y="5818559"/>
            <a:ext cx="889782" cy="203387"/>
          </a:xfrm>
          <a:prstGeom prst="leftArrow">
            <a:avLst>
              <a:gd name="adj1" fmla="val 50000"/>
              <a:gd name="adj2" fmla="val 137088"/>
            </a:avLst>
          </a:prstGeom>
          <a:solidFill>
            <a:srgbClr val="800000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3644159" y="5073472"/>
            <a:ext cx="1871662" cy="366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Text Box 12"/>
          <p:cNvSpPr txBox="1">
            <a:spLocks noChangeArrowheads="1"/>
          </p:cNvSpPr>
          <p:nvPr/>
        </p:nvSpPr>
        <p:spPr bwMode="auto">
          <a:xfrm>
            <a:off x="2671026" y="5059573"/>
            <a:ext cx="3414940" cy="1554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国立山东大学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1924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年，私立青岛大学正式创立。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1930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年，省立山东大学、私立青岛大学合并为国立青岛大学。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1932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年国立青岛大学改为国立山东大学。（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1937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年，国立山东大学迁移安徽安庆，四川万县）</a:t>
            </a:r>
          </a:p>
        </p:txBody>
      </p:sp>
      <p:pic>
        <p:nvPicPr>
          <p:cNvPr id="27" name="Picture 13" descr="m_14472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280" y="5350529"/>
            <a:ext cx="1512887" cy="1098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AutoShape 14"/>
          <p:cNvSpPr>
            <a:spLocks noChangeArrowheads="1"/>
          </p:cNvSpPr>
          <p:nvPr/>
        </p:nvSpPr>
        <p:spPr bwMode="auto">
          <a:xfrm rot="17909231">
            <a:off x="991042" y="4064859"/>
            <a:ext cx="1223963" cy="504825"/>
          </a:xfrm>
          <a:prstGeom prst="curvedDownArrow">
            <a:avLst>
              <a:gd name="adj1" fmla="val 22292"/>
              <a:gd name="adj2" fmla="val 96981"/>
              <a:gd name="adj3" fmla="val 33333"/>
            </a:avLst>
          </a:prstGeom>
          <a:solidFill>
            <a:srgbClr val="800000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Text Box 15"/>
          <p:cNvSpPr txBox="1">
            <a:spLocks noChangeArrowheads="1"/>
          </p:cNvSpPr>
          <p:nvPr/>
        </p:nvSpPr>
        <p:spPr bwMode="auto">
          <a:xfrm>
            <a:off x="2133459" y="3517723"/>
            <a:ext cx="1738313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山东大学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1946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年在青岛复校。</a:t>
            </a:r>
            <a:r>
              <a:rPr lang="en-US" altLang="zh-CN" sz="1400" dirty="0">
                <a:latin typeface="微软雅黑" panose="020B0503020204020204" charset="-122"/>
                <a:ea typeface="微软雅黑" panose="020B0503020204020204" charset="-122"/>
              </a:rPr>
              <a:t>1958</a:t>
            </a:r>
            <a:r>
              <a:rPr lang="zh-CN" altLang="en-US" sz="1400" dirty="0">
                <a:latin typeface="微软雅黑" panose="020B0503020204020204" charset="-122"/>
                <a:ea typeface="微软雅黑" panose="020B0503020204020204" charset="-122"/>
              </a:rPr>
              <a:t>年迁回济南。 </a:t>
            </a:r>
          </a:p>
        </p:txBody>
      </p:sp>
      <p:pic>
        <p:nvPicPr>
          <p:cNvPr id="30" name="Picture 16" descr="18971413430300801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87039" y="3344576"/>
            <a:ext cx="1584325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AutoShape 17"/>
          <p:cNvSpPr>
            <a:spLocks noChangeArrowheads="1"/>
          </p:cNvSpPr>
          <p:nvPr/>
        </p:nvSpPr>
        <p:spPr bwMode="auto">
          <a:xfrm>
            <a:off x="5509703" y="3751411"/>
            <a:ext cx="576263" cy="358775"/>
          </a:xfrm>
          <a:prstGeom prst="rightArrow">
            <a:avLst>
              <a:gd name="adj1" fmla="val 50000"/>
              <a:gd name="adj2" fmla="val 40155"/>
            </a:avLst>
          </a:prstGeom>
          <a:solidFill>
            <a:srgbClr val="800000"/>
          </a:solidFill>
          <a:ln w="9525">
            <a:noFill/>
            <a:miter lim="800000"/>
          </a:ln>
        </p:spPr>
        <p:txBody>
          <a:bodyPr wrap="none" anchor="ctr"/>
          <a:lstStyle/>
          <a:p>
            <a:pPr>
              <a:spcBef>
                <a:spcPct val="0"/>
              </a:spcBef>
            </a:pPr>
            <a:endParaRPr lang="zh-CN" altLang="en-US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Text Box 18"/>
          <p:cNvSpPr txBox="1">
            <a:spLocks noChangeArrowheads="1"/>
          </p:cNvSpPr>
          <p:nvPr/>
        </p:nvSpPr>
        <p:spPr bwMode="auto">
          <a:xfrm>
            <a:off x="6293609" y="2751054"/>
            <a:ext cx="3126552" cy="9079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zh-CN" altLang="en-US" sz="1800" b="1" dirty="0">
                <a:solidFill>
                  <a:srgbClr val="BE1F0E"/>
                </a:solidFill>
                <a:latin typeface="微软雅黑" panose="020B0503020204020204" charset="-122"/>
                <a:ea typeface="微软雅黑" panose="020B0503020204020204" charset="-122"/>
              </a:rPr>
              <a:t>新</a:t>
            </a:r>
            <a:r>
              <a:rPr lang="zh-CN" altLang="en-US" sz="1800" b="1" dirty="0">
                <a:latin typeface="微软雅黑" panose="020B0503020204020204" charset="-122"/>
                <a:ea typeface="微软雅黑" panose="020B0503020204020204" charset="-122"/>
              </a:rPr>
              <a:t>山东大学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400" dirty="0">
                <a:solidFill>
                  <a:srgbClr val="BE1F0E"/>
                </a:solidFill>
                <a:latin typeface="微软雅黑" panose="020B0503020204020204" charset="-122"/>
                <a:ea typeface="微软雅黑" panose="020B0503020204020204" charset="-122"/>
              </a:rPr>
              <a:t>2000</a:t>
            </a:r>
            <a:r>
              <a:rPr lang="zh-CN" altLang="en-US" sz="1400" dirty="0">
                <a:solidFill>
                  <a:srgbClr val="BE1F0E"/>
                </a:solidFill>
                <a:latin typeface="微软雅黑" panose="020B0503020204020204" charset="-122"/>
                <a:ea typeface="微软雅黑" panose="020B0503020204020204" charset="-122"/>
              </a:rPr>
              <a:t>年，山东大学、山东工业大学和山东医科大学合并为山东大学至今 。</a:t>
            </a:r>
          </a:p>
        </p:txBody>
      </p:sp>
      <p:pic>
        <p:nvPicPr>
          <p:cNvPr id="33" name="Picture 19" descr="1926shengli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55914" y="5350529"/>
            <a:ext cx="1584325" cy="1049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" name="Picture 20" descr="p_large_uDJT_608000001f0d1261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6465" y="3768837"/>
            <a:ext cx="2601906" cy="1206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AutoShape 23"/>
          <p:cNvSpPr>
            <a:spLocks noChangeArrowheads="1"/>
          </p:cNvSpPr>
          <p:nvPr/>
        </p:nvSpPr>
        <p:spPr bwMode="auto">
          <a:xfrm rot="2035991">
            <a:off x="8519399" y="1765651"/>
            <a:ext cx="1008063" cy="215900"/>
          </a:xfrm>
          <a:prstGeom prst="rightArrow">
            <a:avLst>
              <a:gd name="adj1" fmla="val 50000"/>
              <a:gd name="adj2" fmla="val 116728"/>
            </a:avLst>
          </a:prstGeom>
          <a:solidFill>
            <a:srgbClr val="800000"/>
          </a:solidFill>
          <a:ln w="9525">
            <a:noFill/>
            <a:miter lim="800000"/>
          </a:ln>
        </p:spPr>
        <p:txBody>
          <a:bodyPr wrap="none" anchor="ctr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zh-CN" altLang="en-US" sz="18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24"/>
          <p:cNvSpPr txBox="1"/>
          <p:nvPr/>
        </p:nvSpPr>
        <p:spPr>
          <a:xfrm>
            <a:off x="307554" y="2613859"/>
            <a:ext cx="666077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山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大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历</a:t>
            </a:r>
            <a:endParaRPr lang="en-US" altLang="zh-CN" sz="2800" b="1" dirty="0" smtClean="0">
              <a:latin typeface="黑体" panose="02010609060101010101" pitchFamily="49" charset="-122"/>
              <a:ea typeface="黑体" panose="02010609060101010101" pitchFamily="49" charset="-122"/>
            </a:endParaRPr>
          </a:p>
          <a:p>
            <a:pPr algn="ctr"/>
            <a:r>
              <a:rPr lang="zh-CN" altLang="en-US" sz="2800" b="1" dirty="0" smtClean="0">
                <a:latin typeface="黑体" panose="02010609060101010101" pitchFamily="49" charset="-122"/>
                <a:ea typeface="黑体" panose="02010609060101010101" pitchFamily="49" charset="-122"/>
              </a:rPr>
              <a:t>史</a:t>
            </a:r>
            <a:endParaRPr lang="zh-CN" altLang="en-US" sz="28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3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3253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6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utoUpdateAnimBg="0"/>
      <p:bldP spid="19" grpId="0" autoUpdateAnimBg="0"/>
      <p:bldP spid="20" grpId="0" autoUpdateAnimBg="0"/>
      <p:bldP spid="21" grpId="0" autoUpdateAnimBg="0"/>
      <p:bldP spid="22" grpId="0" animBg="1" autoUpdateAnimBg="0"/>
      <p:bldP spid="23" grpId="0" autoUpdateAnimBg="0"/>
      <p:bldP spid="24" grpId="0" animBg="1" autoUpdateAnimBg="0"/>
      <p:bldP spid="26" grpId="0" autoUpdateAnimBg="0"/>
      <p:bldP spid="28" grpId="0" animBg="1" autoUpdateAnimBg="0"/>
      <p:bldP spid="29" grpId="0" autoUpdateAnimBg="0"/>
      <p:bldP spid="31" grpId="0" animBg="1" autoUpdateAnimBg="0"/>
      <p:bldP spid="32" grpId="0" autoUpdateAnimBg="0"/>
      <p:bldP spid="35" grpId="0" animBg="1" autoUpdateAnimBg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14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3317806" y="1263627"/>
            <a:ext cx="7647781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zh-CN" sz="1800" b="1" dirty="0">
                <a:latin typeface="华文仿宋" panose="02010600040101010101" pitchFamily="2" charset="-122"/>
                <a:ea typeface="华文仿宋" panose="02010600040101010101" pitchFamily="2" charset="-122"/>
              </a:rPr>
              <a:t>     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山东大学是一所历史悠久、学科齐全、学术实力雄厚、办学特色鲜明，在国内外具有重要影响的教育部直属重点综合性大学，是国家“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211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工程”和“</a:t>
            </a:r>
            <a:r>
              <a:rPr lang="en-US" altLang="zh-CN" sz="2000" b="1" dirty="0">
                <a:latin typeface="微软雅黑" panose="020B0503020204020204" charset="-122"/>
                <a:ea typeface="微软雅黑" panose="020B0503020204020204" charset="-122"/>
              </a:rPr>
              <a:t>985</a:t>
            </a:r>
            <a:r>
              <a:rPr lang="zh-CN" altLang="en-US" sz="2000" b="1" dirty="0">
                <a:latin typeface="微软雅黑" panose="020B0503020204020204" charset="-122"/>
                <a:ea typeface="微软雅黑" panose="020B0503020204020204" charset="-122"/>
              </a:rPr>
              <a:t>工程”重点建设的高水平大学之一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。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2017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年</a:t>
            </a:r>
            <a:r>
              <a:rPr lang="en-US" altLang="zh-CN" sz="2000" b="1" dirty="0" smtClean="0">
                <a:latin typeface="微软雅黑" panose="020B0503020204020204" charset="-122"/>
                <a:ea typeface="微软雅黑" panose="020B0503020204020204" charset="-122"/>
              </a:rPr>
              <a:t>9</a:t>
            </a:r>
            <a:r>
              <a:rPr lang="zh-CN" altLang="en-US" sz="2000" b="1" dirty="0" smtClean="0">
                <a:latin typeface="微软雅黑" panose="020B0503020204020204" charset="-122"/>
                <a:ea typeface="微软雅黑" panose="020B0503020204020204" charset="-122"/>
              </a:rPr>
              <a:t>月被教育部评为双一流大学。</a:t>
            </a:r>
            <a:endParaRPr lang="zh-CN" altLang="en-US" sz="2000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16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049374" y="2777852"/>
            <a:ext cx="4315229" cy="28596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432738" y="2787738"/>
            <a:ext cx="4325937" cy="28552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TextBox 8"/>
          <p:cNvSpPr txBox="1"/>
          <p:nvPr/>
        </p:nvSpPr>
        <p:spPr>
          <a:xfrm>
            <a:off x="2497133" y="5848295"/>
            <a:ext cx="923563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郭新立</a:t>
            </a:r>
            <a:r>
              <a:rPr lang="zh-CN" altLang="en-US" dirty="0"/>
              <a:t>任山东大学党委书记（副部长级</a:t>
            </a:r>
            <a:r>
              <a:rPr lang="zh-CN" altLang="en-US" dirty="0" smtClean="0"/>
              <a:t>）               樊丽明</a:t>
            </a:r>
            <a:r>
              <a:rPr lang="zh-CN" altLang="en-US" dirty="0"/>
              <a:t>任山东大学校长（副部长级） </a:t>
            </a:r>
          </a:p>
        </p:txBody>
      </p:sp>
      <p:sp>
        <p:nvSpPr>
          <p:cNvPr id="25" name="文本框 24"/>
          <p:cNvSpPr txBox="1"/>
          <p:nvPr/>
        </p:nvSpPr>
        <p:spPr>
          <a:xfrm>
            <a:off x="666197" y="2521058"/>
            <a:ext cx="12230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800" b="1" dirty="0" smtClean="0"/>
              <a:t>山</a:t>
            </a:r>
            <a:endParaRPr lang="en-US" altLang="zh-CN" sz="2800" b="1" dirty="0" smtClean="0"/>
          </a:p>
          <a:p>
            <a:pPr algn="ctr"/>
            <a:r>
              <a:rPr lang="zh-CN" altLang="en-US" sz="2800" b="1" dirty="0" smtClean="0"/>
              <a:t>大</a:t>
            </a:r>
            <a:endParaRPr lang="en-US" altLang="zh-CN" sz="2800" b="1" dirty="0" smtClean="0"/>
          </a:p>
          <a:p>
            <a:pPr algn="ctr"/>
            <a:r>
              <a:rPr lang="zh-CN" altLang="en-US" sz="2800" b="1" dirty="0" smtClean="0"/>
              <a:t>现</a:t>
            </a:r>
            <a:endParaRPr lang="en-US" altLang="zh-CN" sz="2800" b="1" dirty="0" smtClean="0"/>
          </a:p>
          <a:p>
            <a:pPr algn="ctr"/>
            <a:r>
              <a:rPr lang="zh-CN" altLang="en-US" sz="2800" b="1" dirty="0" smtClean="0"/>
              <a:t>状</a:t>
            </a:r>
            <a:endParaRPr lang="en-US" altLang="zh-CN" sz="2800" b="1" dirty="0" smtClean="0"/>
          </a:p>
        </p:txBody>
      </p:sp>
    </p:spTree>
    <p:extLst>
      <p:ext uri="{BB962C8B-B14F-4D97-AF65-F5344CB8AC3E}">
        <p14:creationId xmlns:p14="http://schemas.microsoft.com/office/powerpoint/2010/main" val="22602366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utoUpdateAnimBg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14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Box 2"/>
          <p:cNvSpPr txBox="1">
            <a:spLocks noChangeArrowheads="1"/>
          </p:cNvSpPr>
          <p:nvPr/>
        </p:nvSpPr>
        <p:spPr bwMode="auto">
          <a:xfrm>
            <a:off x="1755820" y="1883375"/>
            <a:ext cx="868036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2400" dirty="0" smtClean="0">
                <a:latin typeface="微软雅黑" panose="020B0503020204020204" charset="-122"/>
                <a:ea typeface="微软雅黑" panose="020B0503020204020204" charset="-122"/>
              </a:rPr>
              <a:t>       建</a:t>
            </a:r>
            <a:r>
              <a:rPr lang="zh-CN" altLang="en-US" sz="2400" dirty="0">
                <a:latin typeface="微软雅黑" panose="020B0503020204020204" charset="-122"/>
                <a:ea typeface="微软雅黑" panose="020B0503020204020204" charset="-122"/>
              </a:rPr>
              <a:t>校伊始，学校即提出了“公家设立学堂，是为天下储人才，非为诸生谋进取；诸生来堂肄业，是为国家图富强，非为一己利身家”的办学理念，把造就具有家国情怀、使命担当的优秀毕业生作为自己的人才培养目标。进入新的历史时期，山东大学进一步把人才培养目标确立为：</a:t>
            </a:r>
            <a:r>
              <a:rPr lang="zh-CN" altLang="en-US" sz="2400" dirty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致力于培养最优秀的本科生，造就具有高度的社会责任感、良好的人文素养、宽厚的专业基础、开阔的国际视野，富有创新创业精神和能力，人格健全发展的高素质人才</a:t>
            </a:r>
            <a:r>
              <a:rPr lang="zh-CN" altLang="en-US" sz="2400" dirty="0" smtClean="0">
                <a:solidFill>
                  <a:srgbClr val="C00000"/>
                </a:solidFill>
                <a:latin typeface="微软雅黑" panose="020B0503020204020204" charset="-122"/>
                <a:ea typeface="微软雅黑" panose="020B0503020204020204" charset="-122"/>
              </a:rPr>
              <a:t>。</a:t>
            </a:r>
            <a:endParaRPr lang="zh-CN" altLang="en-US" sz="2400" b="1" dirty="0">
              <a:solidFill>
                <a:srgbClr val="C0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5" name="TextBox 9"/>
          <p:cNvSpPr txBox="1">
            <a:spLocks noChangeArrowheads="1"/>
          </p:cNvSpPr>
          <p:nvPr/>
        </p:nvSpPr>
        <p:spPr bwMode="auto">
          <a:xfrm>
            <a:off x="4133850" y="1271538"/>
            <a:ext cx="39243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zh-CN" altLang="en-US" b="1" dirty="0">
                <a:latin typeface="微软雅黑" panose="020B0503020204020204" charset="-122"/>
                <a:ea typeface="微软雅黑" panose="020B0503020204020204" charset="-122"/>
              </a:rPr>
              <a:t>山东大学育人</a:t>
            </a:r>
            <a:r>
              <a:rPr lang="zh-CN" altLang="en-US" b="1" dirty="0" smtClean="0">
                <a:latin typeface="微软雅黑" panose="020B0503020204020204" charset="-122"/>
                <a:ea typeface="微软雅黑" panose="020B0503020204020204" charset="-122"/>
              </a:rPr>
              <a:t>理念</a:t>
            </a:r>
            <a:endParaRPr lang="zh-CN" altLang="en-US" b="1" dirty="0"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49388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5757"/>
            <a:ext cx="12192000" cy="6857999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矩形 9"/>
          <p:cNvSpPr>
            <a:spLocks noChangeArrowheads="1"/>
          </p:cNvSpPr>
          <p:nvPr/>
        </p:nvSpPr>
        <p:spPr bwMode="auto">
          <a:xfrm>
            <a:off x="3295281" y="4815177"/>
            <a:ext cx="119791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8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莫言</a:t>
            </a:r>
            <a:endParaRPr lang="zh-CN" altLang="en-US" sz="2000" b="1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1" name="矩形 7"/>
          <p:cNvSpPr>
            <a:spLocks noChangeArrowheads="1"/>
          </p:cNvSpPr>
          <p:nvPr/>
        </p:nvSpPr>
        <p:spPr bwMode="auto">
          <a:xfrm>
            <a:off x="3934107" y="4858251"/>
            <a:ext cx="1802824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8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山大研究生导师</a:t>
            </a:r>
          </a:p>
        </p:txBody>
      </p:sp>
      <p:sp>
        <p:nvSpPr>
          <p:cNvPr id="12" name="TextBox 81"/>
          <p:cNvSpPr txBox="1"/>
          <p:nvPr/>
        </p:nvSpPr>
        <p:spPr>
          <a:xfrm>
            <a:off x="3295281" y="5152152"/>
            <a:ext cx="282218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itchFamily="34" charset="0"/>
              <a:buNone/>
              <a:defRPr>
                <a:solidFill>
                  <a:srgbClr val="333333"/>
                </a:solidFill>
                <a:latin typeface="微软雅黑"/>
                <a:ea typeface="微软雅黑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与文院郑春</a:t>
            </a:r>
            <a:r>
              <a:rPr lang="zh-CN" altLang="en-US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教授 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联合培养研究生</a:t>
            </a:r>
          </a:p>
        </p:txBody>
      </p:sp>
      <p:sp>
        <p:nvSpPr>
          <p:cNvPr id="13" name="矩形 9"/>
          <p:cNvSpPr>
            <a:spLocks noChangeArrowheads="1"/>
          </p:cNvSpPr>
          <p:nvPr/>
        </p:nvSpPr>
        <p:spPr bwMode="auto">
          <a:xfrm>
            <a:off x="6255960" y="4446540"/>
            <a:ext cx="240974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0"/>
              </a:spcBef>
              <a:buFontTx/>
              <a:buNone/>
            </a:pPr>
            <a:r>
              <a:rPr lang="en-US" altLang="zh-CN" sz="2000" b="1" dirty="0"/>
              <a:t>Peter </a:t>
            </a:r>
            <a:r>
              <a:rPr lang="en-US" altLang="zh-CN" sz="2000" b="1" dirty="0" err="1"/>
              <a:t>Gr</a:t>
            </a:r>
            <a:r>
              <a:rPr lang="en-US" altLang="zh-CN" sz="2000" b="1" dirty="0" err="1">
                <a:latin typeface="Calibri" panose="020F0502020204030204" pitchFamily="34" charset="0"/>
              </a:rPr>
              <a:t>ü</a:t>
            </a:r>
            <a:r>
              <a:rPr lang="en-US" altLang="zh-CN" sz="2000" b="1" dirty="0" err="1"/>
              <a:t>nberg</a:t>
            </a:r>
            <a:r>
              <a:rPr lang="zh-CN" altLang="en-US" sz="2000" b="1" dirty="0"/>
              <a:t>教授</a:t>
            </a:r>
            <a:endParaRPr lang="zh-CN" altLang="en-US" sz="2000" dirty="0">
              <a:latin typeface="Calibri" panose="020F0502020204030204" pitchFamily="34" charset="0"/>
            </a:endParaRPr>
          </a:p>
        </p:txBody>
      </p:sp>
      <p:sp>
        <p:nvSpPr>
          <p:cNvPr id="15" name="TextBox 84"/>
          <p:cNvSpPr txBox="1"/>
          <p:nvPr/>
        </p:nvSpPr>
        <p:spPr>
          <a:xfrm>
            <a:off x="6536653" y="4789435"/>
            <a:ext cx="2633792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itchFamily="34" charset="0"/>
              <a:buNone/>
              <a:defRPr>
                <a:solidFill>
                  <a:srgbClr val="333333"/>
                </a:solidFill>
                <a:latin typeface="微软雅黑"/>
                <a:ea typeface="微软雅黑"/>
              </a:defRPr>
            </a:lvl1pPr>
          </a:lstStyle>
          <a:p>
            <a:pPr>
              <a:lnSpc>
                <a:spcPct val="150000"/>
              </a:lnSpc>
              <a:defRPr/>
            </a:pPr>
            <a:r>
              <a:rPr lang="zh-CN" altLang="en-US" kern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发现</a:t>
            </a: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巨磁阻效应</a:t>
            </a:r>
          </a:p>
          <a:p>
            <a:pPr>
              <a:lnSpc>
                <a:spcPct val="150000"/>
              </a:lnSpc>
              <a:defRPr/>
            </a:pPr>
            <a:r>
              <a:rPr lang="zh-CN" altLang="en-US" kern="0" dirty="0">
                <a:solidFill>
                  <a:schemeClr val="tx1">
                    <a:lumMod val="85000"/>
                    <a:lumOff val="15000"/>
                  </a:schemeClr>
                </a:solidFill>
              </a:rPr>
              <a:t>获诺贝尔物理学奖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4426" y="1871317"/>
            <a:ext cx="2626019" cy="1433944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5639" y="1828591"/>
            <a:ext cx="1804605" cy="2137988"/>
          </a:xfrm>
          <a:prstGeom prst="rect">
            <a:avLst/>
          </a:prstGeom>
        </p:spPr>
      </p:pic>
      <p:grpSp>
        <p:nvGrpSpPr>
          <p:cNvPr id="27" name="组合 26"/>
          <p:cNvGrpSpPr/>
          <p:nvPr/>
        </p:nvGrpSpPr>
        <p:grpSpPr>
          <a:xfrm>
            <a:off x="3129567" y="1497635"/>
            <a:ext cx="2820486" cy="3238466"/>
            <a:chOff x="1280451" y="1685302"/>
            <a:chExt cx="2124225" cy="2439023"/>
          </a:xfrm>
        </p:grpSpPr>
        <p:sp>
          <p:nvSpPr>
            <p:cNvPr id="28" name="圆角矩形 27"/>
            <p:cNvSpPr/>
            <p:nvPr/>
          </p:nvSpPr>
          <p:spPr>
            <a:xfrm>
              <a:off x="1280451" y="1685302"/>
              <a:ext cx="2076599" cy="2000873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 </a:t>
              </a:r>
              <a:endParaRPr lang="zh-CN" altLang="en-US" dirty="0"/>
            </a:p>
          </p:txBody>
        </p:sp>
        <p:cxnSp>
          <p:nvCxnSpPr>
            <p:cNvPr id="29" name="直接连接符 28"/>
            <p:cNvCxnSpPr/>
            <p:nvPr/>
          </p:nvCxnSpPr>
          <p:spPr>
            <a:xfrm>
              <a:off x="2333625" y="3686175"/>
              <a:ext cx="0" cy="438150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/>
            <p:nvPr/>
          </p:nvCxnSpPr>
          <p:spPr>
            <a:xfrm>
              <a:off x="1280451" y="4124325"/>
              <a:ext cx="2124225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" name="组合 30"/>
          <p:cNvGrpSpPr/>
          <p:nvPr/>
        </p:nvGrpSpPr>
        <p:grpSpPr>
          <a:xfrm>
            <a:off x="6377689" y="1026758"/>
            <a:ext cx="2959494" cy="3398074"/>
            <a:chOff x="1280451" y="1685302"/>
            <a:chExt cx="2124225" cy="2439023"/>
          </a:xfrm>
        </p:grpSpPr>
        <p:sp>
          <p:nvSpPr>
            <p:cNvPr id="32" name="圆角矩形 31"/>
            <p:cNvSpPr/>
            <p:nvPr/>
          </p:nvSpPr>
          <p:spPr>
            <a:xfrm>
              <a:off x="1280451" y="1685302"/>
              <a:ext cx="2076599" cy="2000873"/>
            </a:xfrm>
            <a:prstGeom prst="roundRect">
              <a:avLst/>
            </a:prstGeom>
            <a:noFill/>
            <a:ln w="12700">
              <a:solidFill>
                <a:srgbClr val="C00000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 smtClean="0"/>
                <a:t>   </a:t>
              </a:r>
              <a:endParaRPr lang="zh-CN" altLang="en-US" dirty="0"/>
            </a:p>
          </p:txBody>
        </p:sp>
        <p:cxnSp>
          <p:nvCxnSpPr>
            <p:cNvPr id="33" name="直接连接符 32"/>
            <p:cNvCxnSpPr/>
            <p:nvPr/>
          </p:nvCxnSpPr>
          <p:spPr>
            <a:xfrm>
              <a:off x="2333625" y="3686175"/>
              <a:ext cx="0" cy="438150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直接连接符 33"/>
            <p:cNvCxnSpPr/>
            <p:nvPr/>
          </p:nvCxnSpPr>
          <p:spPr>
            <a:xfrm>
              <a:off x="1280451" y="4124325"/>
              <a:ext cx="2124225" cy="0"/>
            </a:xfrm>
            <a:prstGeom prst="line">
              <a:avLst/>
            </a:prstGeom>
            <a:ln w="12700">
              <a:solidFill>
                <a:srgbClr val="C00000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9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" name="矩形 7"/>
          <p:cNvSpPr>
            <a:spLocks noChangeArrowheads="1"/>
          </p:cNvSpPr>
          <p:nvPr/>
        </p:nvSpPr>
        <p:spPr bwMode="auto">
          <a:xfrm>
            <a:off x="8548057" y="4502600"/>
            <a:ext cx="1422110" cy="3385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defTabSz="1218804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600" kern="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山东大学教授</a:t>
            </a:r>
          </a:p>
        </p:txBody>
      </p:sp>
      <p:sp>
        <p:nvSpPr>
          <p:cNvPr id="3" name="文本框 2"/>
          <p:cNvSpPr txBox="1"/>
          <p:nvPr/>
        </p:nvSpPr>
        <p:spPr>
          <a:xfrm>
            <a:off x="839040" y="2014410"/>
            <a:ext cx="7629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4400" dirty="0"/>
              <a:t>山大名人</a:t>
            </a:r>
          </a:p>
        </p:txBody>
      </p:sp>
    </p:spTree>
    <p:extLst>
      <p:ext uri="{BB962C8B-B14F-4D97-AF65-F5344CB8AC3E}">
        <p14:creationId xmlns:p14="http://schemas.microsoft.com/office/powerpoint/2010/main" val="37801998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000"/>
                            </p:stCondLst>
                            <p:childTnLst>
                              <p:par>
                                <p:cTn id="38" presetID="14" presetClass="entr" presetSubtype="5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vertical)">
                                      <p:cBhvr>
                                        <p:cTn id="4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500"/>
                            </p:stCondLst>
                            <p:childTnLst>
                              <p:par>
                                <p:cTn id="4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2" grpId="0"/>
      <p:bldP spid="13" grpId="0"/>
      <p:bldP spid="15" grpId="0"/>
      <p:bldP spid="4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5" name="图片 8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cxnSp>
        <p:nvCxnSpPr>
          <p:cNvPr id="19" name="直接连接符 18"/>
          <p:cNvCxnSpPr/>
          <p:nvPr/>
        </p:nvCxnSpPr>
        <p:spPr>
          <a:xfrm>
            <a:off x="1713403" y="1925437"/>
            <a:ext cx="331109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组合 21"/>
          <p:cNvGrpSpPr/>
          <p:nvPr/>
        </p:nvGrpSpPr>
        <p:grpSpPr>
          <a:xfrm>
            <a:off x="7361502" y="1490595"/>
            <a:ext cx="3272589" cy="1031063"/>
            <a:chOff x="6968290" y="1689104"/>
            <a:chExt cx="3272589" cy="1031063"/>
          </a:xfrm>
        </p:grpSpPr>
        <p:sp>
          <p:nvSpPr>
            <p:cNvPr id="23" name="文本框 9"/>
            <p:cNvSpPr txBox="1"/>
            <p:nvPr/>
          </p:nvSpPr>
          <p:spPr>
            <a:xfrm>
              <a:off x="6968290" y="1689104"/>
              <a:ext cx="2329313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32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前三名</a:t>
              </a:r>
              <a:endParaRPr lang="zh-CN" altLang="en-US" sz="32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4" name="文本框 11"/>
            <p:cNvSpPr txBox="1"/>
            <p:nvPr/>
          </p:nvSpPr>
          <p:spPr>
            <a:xfrm>
              <a:off x="6968290" y="2196947"/>
              <a:ext cx="3272589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考古学、数学</a:t>
              </a:r>
              <a:endParaRPr lang="zh-CN" altLang="en-US" sz="28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25" name="直接连接符 24"/>
          <p:cNvCxnSpPr/>
          <p:nvPr/>
        </p:nvCxnSpPr>
        <p:spPr>
          <a:xfrm>
            <a:off x="7236376" y="2980860"/>
            <a:ext cx="331109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8" name="组合 27"/>
          <p:cNvGrpSpPr/>
          <p:nvPr/>
        </p:nvGrpSpPr>
        <p:grpSpPr>
          <a:xfrm>
            <a:off x="1490804" y="2520193"/>
            <a:ext cx="3272589" cy="945615"/>
            <a:chOff x="6968290" y="1661481"/>
            <a:chExt cx="3272589" cy="945615"/>
          </a:xfrm>
        </p:grpSpPr>
        <p:sp>
          <p:nvSpPr>
            <p:cNvPr id="29" name="文本框 77"/>
            <p:cNvSpPr txBox="1"/>
            <p:nvPr/>
          </p:nvSpPr>
          <p:spPr>
            <a:xfrm>
              <a:off x="7911566" y="1661481"/>
              <a:ext cx="23293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前五名</a:t>
              </a:r>
              <a:endPara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80"/>
            <p:cNvSpPr txBox="1"/>
            <p:nvPr/>
          </p:nvSpPr>
          <p:spPr>
            <a:xfrm>
              <a:off x="6968290" y="2145431"/>
              <a:ext cx="327258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中国语言文学</a:t>
              </a:r>
            </a:p>
          </p:txBody>
        </p:sp>
      </p:grpSp>
      <p:cxnSp>
        <p:nvCxnSpPr>
          <p:cNvPr id="31" name="直接连接符 30"/>
          <p:cNvCxnSpPr/>
          <p:nvPr/>
        </p:nvCxnSpPr>
        <p:spPr>
          <a:xfrm>
            <a:off x="1713403" y="4067434"/>
            <a:ext cx="331109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组合 33"/>
          <p:cNvGrpSpPr/>
          <p:nvPr/>
        </p:nvGrpSpPr>
        <p:grpSpPr>
          <a:xfrm>
            <a:off x="7361502" y="3610765"/>
            <a:ext cx="3272589" cy="1166423"/>
            <a:chOff x="6968290" y="1648257"/>
            <a:chExt cx="3272589" cy="1166423"/>
          </a:xfrm>
        </p:grpSpPr>
        <p:sp>
          <p:nvSpPr>
            <p:cNvPr id="35" name="文本框 103"/>
            <p:cNvSpPr txBox="1"/>
            <p:nvPr/>
          </p:nvSpPr>
          <p:spPr>
            <a:xfrm>
              <a:off x="6968290" y="1648257"/>
              <a:ext cx="2329313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前八名</a:t>
              </a:r>
              <a:endParaRPr lang="zh-CN" altLang="en-US" sz="28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6" name="文本框 104"/>
            <p:cNvSpPr txBox="1"/>
            <p:nvPr/>
          </p:nvSpPr>
          <p:spPr>
            <a:xfrm>
              <a:off x="6968290" y="2106794"/>
              <a:ext cx="327258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政治学、统计学、护理学</a:t>
              </a: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、公共卫生</a:t>
              </a:r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与</a:t>
              </a:r>
              <a:r>
                <a:rPr lang="zh-CN" altLang="en-US" sz="2000" dirty="0" smtClean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预防医学</a:t>
              </a:r>
              <a:endParaRPr lang="zh-CN" altLang="en-US" sz="2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7236376" y="5140765"/>
            <a:ext cx="3311090" cy="0"/>
          </a:xfrm>
          <a:prstGeom prst="line">
            <a:avLst/>
          </a:prstGeom>
          <a:ln w="9525">
            <a:solidFill>
              <a:schemeClr val="tx1">
                <a:lumMod val="75000"/>
                <a:lumOff val="25000"/>
              </a:schemeClr>
            </a:solidFill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组合 39"/>
          <p:cNvGrpSpPr/>
          <p:nvPr/>
        </p:nvGrpSpPr>
        <p:grpSpPr>
          <a:xfrm>
            <a:off x="1503479" y="4802963"/>
            <a:ext cx="3272589" cy="807596"/>
            <a:chOff x="6968290" y="1673550"/>
            <a:chExt cx="3272589" cy="807596"/>
          </a:xfrm>
        </p:grpSpPr>
        <p:sp>
          <p:nvSpPr>
            <p:cNvPr id="41" name="文本框 77"/>
            <p:cNvSpPr txBox="1"/>
            <p:nvPr/>
          </p:nvSpPr>
          <p:spPr>
            <a:xfrm>
              <a:off x="7911566" y="1673550"/>
              <a:ext cx="232931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400" b="1" dirty="0" smtClean="0">
                  <a:solidFill>
                    <a:srgbClr val="C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前十名</a:t>
              </a:r>
              <a:endParaRPr lang="zh-CN" altLang="en-US" sz="2400" b="1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42" name="文本框 80"/>
            <p:cNvSpPr txBox="1"/>
            <p:nvPr/>
          </p:nvSpPr>
          <p:spPr>
            <a:xfrm>
              <a:off x="6968290" y="2081036"/>
              <a:ext cx="3272589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zh-CN" alt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物理学、口腔医学、药学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5853042" y="4494688"/>
            <a:ext cx="1123045" cy="1302732"/>
            <a:chOff x="5550606" y="4704901"/>
            <a:chExt cx="1123045" cy="1302732"/>
          </a:xfrm>
        </p:grpSpPr>
        <p:sp>
          <p:nvSpPr>
            <p:cNvPr id="44" name="六边形 43"/>
            <p:cNvSpPr/>
            <p:nvPr/>
          </p:nvSpPr>
          <p:spPr>
            <a:xfrm rot="5400000">
              <a:off x="5460763" y="4794744"/>
              <a:ext cx="1302732" cy="1123045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grpSp>
          <p:nvGrpSpPr>
            <p:cNvPr id="45" name="组合 44"/>
            <p:cNvGrpSpPr/>
            <p:nvPr/>
          </p:nvGrpSpPr>
          <p:grpSpPr>
            <a:xfrm>
              <a:off x="5923330" y="5169662"/>
              <a:ext cx="348518" cy="446576"/>
              <a:chOff x="3095876" y="2479874"/>
              <a:chExt cx="366232" cy="470769"/>
            </a:xfrm>
          </p:grpSpPr>
          <p:sp>
            <p:nvSpPr>
              <p:cNvPr id="46" name="Freeform 108"/>
              <p:cNvSpPr>
                <a:spLocks/>
              </p:cNvSpPr>
              <p:nvPr/>
            </p:nvSpPr>
            <p:spPr bwMode="auto">
              <a:xfrm flipH="1">
                <a:off x="3095876" y="2898027"/>
                <a:ext cx="51923" cy="52615"/>
              </a:xfrm>
              <a:custGeom>
                <a:avLst/>
                <a:gdLst>
                  <a:gd name="T0" fmla="*/ 0 w 32"/>
                  <a:gd name="T1" fmla="*/ 32 h 32"/>
                  <a:gd name="T2" fmla="*/ 16 w 32"/>
                  <a:gd name="T3" fmla="*/ 32 h 32"/>
                  <a:gd name="T4" fmla="*/ 32 w 32"/>
                  <a:gd name="T5" fmla="*/ 16 h 32"/>
                  <a:gd name="T6" fmla="*/ 32 w 32"/>
                  <a:gd name="T7" fmla="*/ 0 h 32"/>
                  <a:gd name="T8" fmla="*/ 0 w 32"/>
                  <a:gd name="T9" fmla="*/ 0 h 32"/>
                  <a:gd name="T10" fmla="*/ 0 w 32"/>
                  <a:gd name="T11" fmla="*/ 32 h 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32" h="32">
                    <a:moveTo>
                      <a:pt x="0" y="32"/>
                    </a:moveTo>
                    <a:cubicBezTo>
                      <a:pt x="16" y="32"/>
                      <a:pt x="16" y="32"/>
                      <a:pt x="16" y="32"/>
                    </a:cubicBezTo>
                    <a:cubicBezTo>
                      <a:pt x="25" y="32"/>
                      <a:pt x="32" y="25"/>
                      <a:pt x="32" y="16"/>
                    </a:cubicBezTo>
                    <a:cubicBezTo>
                      <a:pt x="32" y="0"/>
                      <a:pt x="32" y="0"/>
                      <a:pt x="32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3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chemeClr val="bg1">
                      <a:lumMod val="50000"/>
                    </a:schemeClr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7" name="Freeform 109"/>
              <p:cNvSpPr>
                <a:spLocks noEditPoints="1"/>
              </p:cNvSpPr>
              <p:nvPr/>
            </p:nvSpPr>
            <p:spPr bwMode="auto">
              <a:xfrm flipH="1">
                <a:off x="3095877" y="2479874"/>
                <a:ext cx="366231" cy="470769"/>
              </a:xfrm>
              <a:custGeom>
                <a:avLst/>
                <a:gdLst>
                  <a:gd name="T0" fmla="*/ 208 w 224"/>
                  <a:gd name="T1" fmla="*/ 0 h 288"/>
                  <a:gd name="T2" fmla="*/ 16 w 224"/>
                  <a:gd name="T3" fmla="*/ 0 h 288"/>
                  <a:gd name="T4" fmla="*/ 0 w 224"/>
                  <a:gd name="T5" fmla="*/ 16 h 288"/>
                  <a:gd name="T6" fmla="*/ 0 w 224"/>
                  <a:gd name="T7" fmla="*/ 272 h 288"/>
                  <a:gd name="T8" fmla="*/ 16 w 224"/>
                  <a:gd name="T9" fmla="*/ 288 h 288"/>
                  <a:gd name="T10" fmla="*/ 176 w 224"/>
                  <a:gd name="T11" fmla="*/ 288 h 288"/>
                  <a:gd name="T12" fmla="*/ 176 w 224"/>
                  <a:gd name="T13" fmla="*/ 144 h 288"/>
                  <a:gd name="T14" fmla="*/ 224 w 224"/>
                  <a:gd name="T15" fmla="*/ 144 h 288"/>
                  <a:gd name="T16" fmla="*/ 224 w 224"/>
                  <a:gd name="T17" fmla="*/ 16 h 288"/>
                  <a:gd name="T18" fmla="*/ 208 w 224"/>
                  <a:gd name="T19" fmla="*/ 0 h 288"/>
                  <a:gd name="T20" fmla="*/ 168 w 224"/>
                  <a:gd name="T21" fmla="*/ 104 h 288"/>
                  <a:gd name="T22" fmla="*/ 56 w 224"/>
                  <a:gd name="T23" fmla="*/ 104 h 288"/>
                  <a:gd name="T24" fmla="*/ 56 w 224"/>
                  <a:gd name="T25" fmla="*/ 88 h 288"/>
                  <a:gd name="T26" fmla="*/ 168 w 224"/>
                  <a:gd name="T27" fmla="*/ 88 h 288"/>
                  <a:gd name="T28" fmla="*/ 168 w 224"/>
                  <a:gd name="T29" fmla="*/ 104 h 288"/>
                  <a:gd name="T30" fmla="*/ 168 w 224"/>
                  <a:gd name="T31" fmla="*/ 72 h 288"/>
                  <a:gd name="T32" fmla="*/ 56 w 224"/>
                  <a:gd name="T33" fmla="*/ 72 h 288"/>
                  <a:gd name="T34" fmla="*/ 56 w 224"/>
                  <a:gd name="T35" fmla="*/ 56 h 288"/>
                  <a:gd name="T36" fmla="*/ 168 w 224"/>
                  <a:gd name="T37" fmla="*/ 56 h 288"/>
                  <a:gd name="T38" fmla="*/ 168 w 224"/>
                  <a:gd name="T39" fmla="*/ 72 h 2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24" h="288">
                    <a:moveTo>
                      <a:pt x="208" y="0"/>
                    </a:moveTo>
                    <a:cubicBezTo>
                      <a:pt x="16" y="0"/>
                      <a:pt x="16" y="0"/>
                      <a:pt x="16" y="0"/>
                    </a:cubicBezTo>
                    <a:cubicBezTo>
                      <a:pt x="7" y="0"/>
                      <a:pt x="0" y="7"/>
                      <a:pt x="0" y="16"/>
                    </a:cubicBezTo>
                    <a:cubicBezTo>
                      <a:pt x="0" y="272"/>
                      <a:pt x="0" y="272"/>
                      <a:pt x="0" y="272"/>
                    </a:cubicBezTo>
                    <a:cubicBezTo>
                      <a:pt x="0" y="281"/>
                      <a:pt x="7" y="288"/>
                      <a:pt x="16" y="288"/>
                    </a:cubicBezTo>
                    <a:cubicBezTo>
                      <a:pt x="176" y="288"/>
                      <a:pt x="176" y="288"/>
                      <a:pt x="176" y="288"/>
                    </a:cubicBezTo>
                    <a:cubicBezTo>
                      <a:pt x="176" y="144"/>
                      <a:pt x="176" y="144"/>
                      <a:pt x="176" y="144"/>
                    </a:cubicBezTo>
                    <a:cubicBezTo>
                      <a:pt x="224" y="144"/>
                      <a:pt x="224" y="144"/>
                      <a:pt x="224" y="144"/>
                    </a:cubicBezTo>
                    <a:cubicBezTo>
                      <a:pt x="224" y="16"/>
                      <a:pt x="224" y="16"/>
                      <a:pt x="224" y="16"/>
                    </a:cubicBezTo>
                    <a:cubicBezTo>
                      <a:pt x="224" y="7"/>
                      <a:pt x="217" y="0"/>
                      <a:pt x="208" y="0"/>
                    </a:cubicBezTo>
                    <a:close/>
                    <a:moveTo>
                      <a:pt x="168" y="104"/>
                    </a:moveTo>
                    <a:cubicBezTo>
                      <a:pt x="56" y="104"/>
                      <a:pt x="56" y="104"/>
                      <a:pt x="56" y="104"/>
                    </a:cubicBezTo>
                    <a:cubicBezTo>
                      <a:pt x="56" y="88"/>
                      <a:pt x="56" y="88"/>
                      <a:pt x="56" y="88"/>
                    </a:cubicBezTo>
                    <a:cubicBezTo>
                      <a:pt x="168" y="88"/>
                      <a:pt x="168" y="88"/>
                      <a:pt x="168" y="88"/>
                    </a:cubicBezTo>
                    <a:lnTo>
                      <a:pt x="168" y="104"/>
                    </a:lnTo>
                    <a:close/>
                    <a:moveTo>
                      <a:pt x="168" y="72"/>
                    </a:moveTo>
                    <a:cubicBezTo>
                      <a:pt x="56" y="72"/>
                      <a:pt x="56" y="72"/>
                      <a:pt x="56" y="72"/>
                    </a:cubicBezTo>
                    <a:cubicBezTo>
                      <a:pt x="56" y="56"/>
                      <a:pt x="56" y="56"/>
                      <a:pt x="56" y="56"/>
                    </a:cubicBezTo>
                    <a:cubicBezTo>
                      <a:pt x="168" y="56"/>
                      <a:pt x="168" y="56"/>
                      <a:pt x="168" y="56"/>
                    </a:cubicBezTo>
                    <a:lnTo>
                      <a:pt x="168" y="72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chemeClr val="bg1">
                      <a:lumMod val="50000"/>
                    </a:schemeClr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8" name="Rectangle 110"/>
              <p:cNvSpPr>
                <a:spLocks noChangeArrowheads="1"/>
              </p:cNvSpPr>
              <p:nvPr/>
            </p:nvSpPr>
            <p:spPr bwMode="auto">
              <a:xfrm flipH="1">
                <a:off x="3095876" y="2741565"/>
                <a:ext cx="51923" cy="51923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chemeClr val="bg1">
                      <a:lumMod val="50000"/>
                    </a:schemeClr>
                  </a:solidFill>
                  <a:latin typeface="Calibri"/>
                  <a:ea typeface="宋体"/>
                </a:endParaRPr>
              </a:p>
            </p:txBody>
          </p:sp>
          <p:sp>
            <p:nvSpPr>
              <p:cNvPr id="49" name="Rectangle 111"/>
              <p:cNvSpPr>
                <a:spLocks noChangeArrowheads="1"/>
              </p:cNvSpPr>
              <p:nvPr/>
            </p:nvSpPr>
            <p:spPr bwMode="auto">
              <a:xfrm flipH="1">
                <a:off x="3095876" y="2819796"/>
                <a:ext cx="51923" cy="52615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>
                <a:defPPr>
                  <a:defRPr lang="zh-CN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defTabSz="755203">
                  <a:defRPr/>
                </a:pPr>
                <a:endParaRPr lang="zh-CN" altLang="en-US" sz="1500">
                  <a:solidFill>
                    <a:schemeClr val="bg1">
                      <a:lumMod val="50000"/>
                    </a:schemeClr>
                  </a:solidFill>
                  <a:latin typeface="Calibri"/>
                  <a:ea typeface="宋体"/>
                </a:endParaRPr>
              </a:p>
            </p:txBody>
          </p:sp>
        </p:grpSp>
      </p:grpSp>
      <p:pic>
        <p:nvPicPr>
          <p:cNvPr id="50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3611411" y="589674"/>
            <a:ext cx="44818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dirty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第三轮一级学科</a:t>
            </a:r>
            <a:r>
              <a:rPr lang="zh-CN" altLang="en-US" sz="3600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评估</a:t>
            </a:r>
            <a:endParaRPr lang="zh-CN" altLang="en-US" sz="3600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6" name="组合 5"/>
          <p:cNvGrpSpPr/>
          <p:nvPr/>
        </p:nvGrpSpPr>
        <p:grpSpPr>
          <a:xfrm>
            <a:off x="5242069" y="3400219"/>
            <a:ext cx="1123045" cy="1302732"/>
            <a:chOff x="5242069" y="3400219"/>
            <a:chExt cx="1123045" cy="1302732"/>
          </a:xfrm>
        </p:grpSpPr>
        <p:sp>
          <p:nvSpPr>
            <p:cNvPr id="70" name="六边形 69"/>
            <p:cNvSpPr/>
            <p:nvPr/>
          </p:nvSpPr>
          <p:spPr>
            <a:xfrm rot="5400000">
              <a:off x="5152226" y="3490062"/>
              <a:ext cx="1302732" cy="1123045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1" name="Freeform 108"/>
            <p:cNvSpPr>
              <a:spLocks/>
            </p:cNvSpPr>
            <p:nvPr/>
          </p:nvSpPr>
          <p:spPr bwMode="auto">
            <a:xfrm flipH="1">
              <a:off x="5614793" y="4261644"/>
              <a:ext cx="49412" cy="49911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2" name="Freeform 109"/>
            <p:cNvSpPr>
              <a:spLocks noEditPoints="1"/>
            </p:cNvSpPr>
            <p:nvPr/>
          </p:nvSpPr>
          <p:spPr bwMode="auto">
            <a:xfrm flipH="1">
              <a:off x="5614794" y="3864980"/>
              <a:ext cx="348517" cy="446576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3" name="Rectangle 110"/>
            <p:cNvSpPr>
              <a:spLocks noChangeArrowheads="1"/>
            </p:cNvSpPr>
            <p:nvPr/>
          </p:nvSpPr>
          <p:spPr bwMode="auto">
            <a:xfrm flipH="1">
              <a:off x="5614793" y="4113223"/>
              <a:ext cx="49412" cy="492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4" name="Rectangle 111"/>
            <p:cNvSpPr>
              <a:spLocks noChangeArrowheads="1"/>
            </p:cNvSpPr>
            <p:nvPr/>
          </p:nvSpPr>
          <p:spPr bwMode="auto">
            <a:xfrm flipH="1">
              <a:off x="5614793" y="4187433"/>
              <a:ext cx="49412" cy="499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5856702" y="2351690"/>
            <a:ext cx="1123045" cy="1302732"/>
            <a:chOff x="5856702" y="2351690"/>
            <a:chExt cx="1123045" cy="1302732"/>
          </a:xfrm>
        </p:grpSpPr>
        <p:sp>
          <p:nvSpPr>
            <p:cNvPr id="75" name="六边形 74"/>
            <p:cNvSpPr/>
            <p:nvPr/>
          </p:nvSpPr>
          <p:spPr>
            <a:xfrm rot="5400000">
              <a:off x="5766859" y="2441533"/>
              <a:ext cx="1302732" cy="1123045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76" name="Freeform 108"/>
            <p:cNvSpPr>
              <a:spLocks/>
            </p:cNvSpPr>
            <p:nvPr/>
          </p:nvSpPr>
          <p:spPr bwMode="auto">
            <a:xfrm flipH="1">
              <a:off x="6229426" y="3213115"/>
              <a:ext cx="49412" cy="49911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7" name="Freeform 109"/>
            <p:cNvSpPr>
              <a:spLocks noEditPoints="1"/>
            </p:cNvSpPr>
            <p:nvPr/>
          </p:nvSpPr>
          <p:spPr bwMode="auto">
            <a:xfrm flipH="1">
              <a:off x="6229427" y="2816451"/>
              <a:ext cx="348517" cy="446576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8" name="Rectangle 110"/>
            <p:cNvSpPr>
              <a:spLocks noChangeArrowheads="1"/>
            </p:cNvSpPr>
            <p:nvPr/>
          </p:nvSpPr>
          <p:spPr bwMode="auto">
            <a:xfrm flipH="1">
              <a:off x="6229426" y="3064694"/>
              <a:ext cx="49412" cy="492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79" name="Rectangle 111"/>
            <p:cNvSpPr>
              <a:spLocks noChangeArrowheads="1"/>
            </p:cNvSpPr>
            <p:nvPr/>
          </p:nvSpPr>
          <p:spPr bwMode="auto">
            <a:xfrm flipH="1">
              <a:off x="6229426" y="3138904"/>
              <a:ext cx="49412" cy="499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5260868" y="1281251"/>
            <a:ext cx="1123045" cy="1302732"/>
            <a:chOff x="5260868" y="1281251"/>
            <a:chExt cx="1123045" cy="1302732"/>
          </a:xfrm>
        </p:grpSpPr>
        <p:sp>
          <p:nvSpPr>
            <p:cNvPr id="80" name="六边形 79"/>
            <p:cNvSpPr/>
            <p:nvPr/>
          </p:nvSpPr>
          <p:spPr>
            <a:xfrm rot="5400000">
              <a:off x="5171025" y="1371094"/>
              <a:ext cx="1302732" cy="1123045"/>
            </a:xfrm>
            <a:prstGeom prst="hexagon">
              <a:avLst/>
            </a:prstGeom>
            <a:solidFill>
              <a:srgbClr val="C0000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1" name="Freeform 108"/>
            <p:cNvSpPr>
              <a:spLocks/>
            </p:cNvSpPr>
            <p:nvPr/>
          </p:nvSpPr>
          <p:spPr bwMode="auto">
            <a:xfrm flipH="1">
              <a:off x="5633592" y="2142676"/>
              <a:ext cx="49412" cy="49911"/>
            </a:xfrm>
            <a:custGeom>
              <a:avLst/>
              <a:gdLst>
                <a:gd name="T0" fmla="*/ 0 w 32"/>
                <a:gd name="T1" fmla="*/ 32 h 32"/>
                <a:gd name="T2" fmla="*/ 16 w 32"/>
                <a:gd name="T3" fmla="*/ 32 h 32"/>
                <a:gd name="T4" fmla="*/ 32 w 32"/>
                <a:gd name="T5" fmla="*/ 16 h 32"/>
                <a:gd name="T6" fmla="*/ 32 w 32"/>
                <a:gd name="T7" fmla="*/ 0 h 32"/>
                <a:gd name="T8" fmla="*/ 0 w 32"/>
                <a:gd name="T9" fmla="*/ 0 h 32"/>
                <a:gd name="T10" fmla="*/ 0 w 32"/>
                <a:gd name="T11" fmla="*/ 32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32" h="32">
                  <a:moveTo>
                    <a:pt x="0" y="32"/>
                  </a:moveTo>
                  <a:cubicBezTo>
                    <a:pt x="16" y="32"/>
                    <a:pt x="16" y="32"/>
                    <a:pt x="16" y="32"/>
                  </a:cubicBezTo>
                  <a:cubicBezTo>
                    <a:pt x="25" y="32"/>
                    <a:pt x="32" y="25"/>
                    <a:pt x="32" y="16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3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82" name="Freeform 109"/>
            <p:cNvSpPr>
              <a:spLocks noEditPoints="1"/>
            </p:cNvSpPr>
            <p:nvPr/>
          </p:nvSpPr>
          <p:spPr bwMode="auto">
            <a:xfrm flipH="1">
              <a:off x="5633593" y="1746012"/>
              <a:ext cx="348517" cy="446576"/>
            </a:xfrm>
            <a:custGeom>
              <a:avLst/>
              <a:gdLst>
                <a:gd name="T0" fmla="*/ 208 w 224"/>
                <a:gd name="T1" fmla="*/ 0 h 288"/>
                <a:gd name="T2" fmla="*/ 16 w 224"/>
                <a:gd name="T3" fmla="*/ 0 h 288"/>
                <a:gd name="T4" fmla="*/ 0 w 224"/>
                <a:gd name="T5" fmla="*/ 16 h 288"/>
                <a:gd name="T6" fmla="*/ 0 w 224"/>
                <a:gd name="T7" fmla="*/ 272 h 288"/>
                <a:gd name="T8" fmla="*/ 16 w 224"/>
                <a:gd name="T9" fmla="*/ 288 h 288"/>
                <a:gd name="T10" fmla="*/ 176 w 224"/>
                <a:gd name="T11" fmla="*/ 288 h 288"/>
                <a:gd name="T12" fmla="*/ 176 w 224"/>
                <a:gd name="T13" fmla="*/ 144 h 288"/>
                <a:gd name="T14" fmla="*/ 224 w 224"/>
                <a:gd name="T15" fmla="*/ 144 h 288"/>
                <a:gd name="T16" fmla="*/ 224 w 224"/>
                <a:gd name="T17" fmla="*/ 16 h 288"/>
                <a:gd name="T18" fmla="*/ 208 w 224"/>
                <a:gd name="T19" fmla="*/ 0 h 288"/>
                <a:gd name="T20" fmla="*/ 168 w 224"/>
                <a:gd name="T21" fmla="*/ 104 h 288"/>
                <a:gd name="T22" fmla="*/ 56 w 224"/>
                <a:gd name="T23" fmla="*/ 104 h 288"/>
                <a:gd name="T24" fmla="*/ 56 w 224"/>
                <a:gd name="T25" fmla="*/ 88 h 288"/>
                <a:gd name="T26" fmla="*/ 168 w 224"/>
                <a:gd name="T27" fmla="*/ 88 h 288"/>
                <a:gd name="T28" fmla="*/ 168 w 224"/>
                <a:gd name="T29" fmla="*/ 104 h 288"/>
                <a:gd name="T30" fmla="*/ 168 w 224"/>
                <a:gd name="T31" fmla="*/ 72 h 288"/>
                <a:gd name="T32" fmla="*/ 56 w 224"/>
                <a:gd name="T33" fmla="*/ 72 h 288"/>
                <a:gd name="T34" fmla="*/ 56 w 224"/>
                <a:gd name="T35" fmla="*/ 56 h 288"/>
                <a:gd name="T36" fmla="*/ 168 w 224"/>
                <a:gd name="T37" fmla="*/ 56 h 288"/>
                <a:gd name="T38" fmla="*/ 168 w 224"/>
                <a:gd name="T39" fmla="*/ 72 h 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224" h="288">
                  <a:moveTo>
                    <a:pt x="208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72"/>
                    <a:pt x="0" y="272"/>
                    <a:pt x="0" y="272"/>
                  </a:cubicBezTo>
                  <a:cubicBezTo>
                    <a:pt x="0" y="281"/>
                    <a:pt x="7" y="288"/>
                    <a:pt x="16" y="288"/>
                  </a:cubicBezTo>
                  <a:cubicBezTo>
                    <a:pt x="176" y="288"/>
                    <a:pt x="176" y="288"/>
                    <a:pt x="176" y="288"/>
                  </a:cubicBezTo>
                  <a:cubicBezTo>
                    <a:pt x="176" y="144"/>
                    <a:pt x="176" y="144"/>
                    <a:pt x="176" y="144"/>
                  </a:cubicBezTo>
                  <a:cubicBezTo>
                    <a:pt x="224" y="144"/>
                    <a:pt x="224" y="144"/>
                    <a:pt x="224" y="144"/>
                  </a:cubicBezTo>
                  <a:cubicBezTo>
                    <a:pt x="224" y="16"/>
                    <a:pt x="224" y="16"/>
                    <a:pt x="224" y="16"/>
                  </a:cubicBezTo>
                  <a:cubicBezTo>
                    <a:pt x="224" y="7"/>
                    <a:pt x="217" y="0"/>
                    <a:pt x="208" y="0"/>
                  </a:cubicBezTo>
                  <a:close/>
                  <a:moveTo>
                    <a:pt x="168" y="104"/>
                  </a:moveTo>
                  <a:cubicBezTo>
                    <a:pt x="56" y="104"/>
                    <a:pt x="56" y="104"/>
                    <a:pt x="56" y="104"/>
                  </a:cubicBezTo>
                  <a:cubicBezTo>
                    <a:pt x="56" y="88"/>
                    <a:pt x="56" y="88"/>
                    <a:pt x="56" y="88"/>
                  </a:cubicBezTo>
                  <a:cubicBezTo>
                    <a:pt x="168" y="88"/>
                    <a:pt x="168" y="88"/>
                    <a:pt x="168" y="88"/>
                  </a:cubicBezTo>
                  <a:lnTo>
                    <a:pt x="168" y="104"/>
                  </a:lnTo>
                  <a:close/>
                  <a:moveTo>
                    <a:pt x="168" y="72"/>
                  </a:moveTo>
                  <a:cubicBezTo>
                    <a:pt x="56" y="72"/>
                    <a:pt x="56" y="72"/>
                    <a:pt x="56" y="72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168" y="56"/>
                    <a:pt x="168" y="56"/>
                    <a:pt x="168" y="56"/>
                  </a:cubicBezTo>
                  <a:lnTo>
                    <a:pt x="168" y="7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83" name="Rectangle 110"/>
            <p:cNvSpPr>
              <a:spLocks noChangeArrowheads="1"/>
            </p:cNvSpPr>
            <p:nvPr/>
          </p:nvSpPr>
          <p:spPr bwMode="auto">
            <a:xfrm flipH="1">
              <a:off x="5633592" y="1994255"/>
              <a:ext cx="49412" cy="49255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  <p:sp>
          <p:nvSpPr>
            <p:cNvPr id="84" name="Rectangle 111"/>
            <p:cNvSpPr>
              <a:spLocks noChangeArrowheads="1"/>
            </p:cNvSpPr>
            <p:nvPr/>
          </p:nvSpPr>
          <p:spPr bwMode="auto">
            <a:xfrm flipH="1">
              <a:off x="5633592" y="2068465"/>
              <a:ext cx="49412" cy="49911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755203">
                <a:defRPr/>
              </a:pPr>
              <a:endParaRPr lang="zh-CN" altLang="en-US" sz="1500">
                <a:solidFill>
                  <a:schemeClr val="bg1">
                    <a:lumMod val="50000"/>
                  </a:schemeClr>
                </a:solidFill>
                <a:latin typeface="Calibri"/>
                <a:ea typeface="宋体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971166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alphaModFix amt="65000"/>
            <a:lum/>
          </a:blip>
          <a:srcRect/>
          <a:stretch>
            <a:fillRect t="-9000" b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-1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bg1">
                  <a:lumMod val="50000"/>
                  <a:alpha val="86000"/>
                </a:schemeClr>
              </a:gs>
              <a:gs pos="0">
                <a:schemeClr val="bg1">
                  <a:lumMod val="75000"/>
                  <a:alpha val="52000"/>
                </a:schemeClr>
              </a:gs>
            </a:gsLst>
            <a:lin ang="5400000" scaled="1"/>
            <a:tileRect/>
          </a:gradFill>
          <a:ln>
            <a:solidFill>
              <a:schemeClr val="bg1">
                <a:lumMod val="95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solidFill>
              <a:schemeClr val="bg1">
                <a:lumMod val="95000"/>
              </a:schemeClr>
            </a:solidFill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等腰三角形 5"/>
          <p:cNvSpPr/>
          <p:nvPr/>
        </p:nvSpPr>
        <p:spPr>
          <a:xfrm rot="5400000">
            <a:off x="1884519" y="-1884517"/>
            <a:ext cx="2649978" cy="6419013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2700000" sx="107000" sy="107000" algn="tl" rotWithShape="0">
              <a:prstClr val="black">
                <a:alpha val="6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0" name="文本框 19"/>
          <p:cNvSpPr txBox="1"/>
          <p:nvPr/>
        </p:nvSpPr>
        <p:spPr>
          <a:xfrm>
            <a:off x="5687596" y="16171683"/>
            <a:ext cx="101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zh-CN" altLang="en-US" dirty="0"/>
          </a:p>
        </p:txBody>
      </p:sp>
      <p:pic>
        <p:nvPicPr>
          <p:cNvPr id="102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14305" y="185744"/>
            <a:ext cx="3095203" cy="11018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等腰三角形 7"/>
          <p:cNvSpPr/>
          <p:nvPr/>
        </p:nvSpPr>
        <p:spPr>
          <a:xfrm rot="16200000">
            <a:off x="7657504" y="2323504"/>
            <a:ext cx="2649978" cy="6419013"/>
          </a:xfrm>
          <a:prstGeom prst="triangle">
            <a:avLst>
              <a:gd name="adj" fmla="val 0"/>
            </a:avLst>
          </a:prstGeom>
          <a:solidFill>
            <a:schemeClr val="bg1"/>
          </a:solidFill>
          <a:ln>
            <a:noFill/>
          </a:ln>
          <a:effectLst>
            <a:outerShdw blurRad="241300" dist="38100" dir="10800000" sx="119000" sy="119000" algn="r" rotWithShape="0">
              <a:prstClr val="black">
                <a:alpha val="67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cxnSp>
        <p:nvCxnSpPr>
          <p:cNvPr id="9" name="直接连接符 8"/>
          <p:cNvCxnSpPr/>
          <p:nvPr/>
        </p:nvCxnSpPr>
        <p:spPr>
          <a:xfrm>
            <a:off x="3708400" y="3465513"/>
            <a:ext cx="4648200" cy="0"/>
          </a:xfrm>
          <a:prstGeom prst="line">
            <a:avLst/>
          </a:prstGeom>
          <a:ln>
            <a:solidFill>
              <a:srgbClr val="595959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文本框 4"/>
          <p:cNvSpPr txBox="1"/>
          <p:nvPr/>
        </p:nvSpPr>
        <p:spPr>
          <a:xfrm>
            <a:off x="4618672" y="2337594"/>
            <a:ext cx="2967479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400" b="1" dirty="0" smtClean="0">
                <a:solidFill>
                  <a:srgbClr val="800000"/>
                </a:solidFill>
              </a:rPr>
              <a:t>第二部分</a:t>
            </a:r>
            <a:endParaRPr lang="zh-CN" altLang="en-US" sz="5400" b="1" dirty="0">
              <a:solidFill>
                <a:srgbClr val="800000"/>
              </a:solidFill>
            </a:endParaRPr>
          </a:p>
        </p:txBody>
      </p:sp>
      <p:sp>
        <p:nvSpPr>
          <p:cNvPr id="11" name="文本框 5"/>
          <p:cNvSpPr txBox="1"/>
          <p:nvPr/>
        </p:nvSpPr>
        <p:spPr>
          <a:xfrm>
            <a:off x="3171366" y="3618710"/>
            <a:ext cx="584326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b="1" dirty="0">
                <a:solidFill>
                  <a:srgbClr val="800000"/>
                </a:solidFill>
              </a:rPr>
              <a:t>山东大学学生资助政策</a:t>
            </a:r>
          </a:p>
        </p:txBody>
      </p:sp>
    </p:spTree>
    <p:extLst>
      <p:ext uri="{BB962C8B-B14F-4D97-AF65-F5344CB8AC3E}">
        <p14:creationId xmlns:p14="http://schemas.microsoft.com/office/powerpoint/2010/main" val="12966137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12192000" cy="6857999"/>
          </a:xfrm>
          <a:prstGeom prst="rect">
            <a:avLst/>
          </a:prstGeom>
          <a:noFill/>
        </p:spPr>
      </p:pic>
      <p:cxnSp>
        <p:nvCxnSpPr>
          <p:cNvPr id="10" name="直接连接符 20"/>
          <p:cNvCxnSpPr>
            <a:cxnSpLocks noChangeShapeType="1"/>
          </p:cNvCxnSpPr>
          <p:nvPr/>
        </p:nvCxnSpPr>
        <p:spPr bwMode="auto">
          <a:xfrm flipV="1">
            <a:off x="4390064" y="2698556"/>
            <a:ext cx="849357" cy="941007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接连接符 20"/>
          <p:cNvCxnSpPr>
            <a:cxnSpLocks noChangeShapeType="1"/>
          </p:cNvCxnSpPr>
          <p:nvPr/>
        </p:nvCxnSpPr>
        <p:spPr bwMode="auto">
          <a:xfrm flipH="1" flipV="1">
            <a:off x="6010725" y="2698556"/>
            <a:ext cx="849359" cy="941007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接连接符 20"/>
          <p:cNvCxnSpPr>
            <a:cxnSpLocks noChangeShapeType="1"/>
          </p:cNvCxnSpPr>
          <p:nvPr/>
        </p:nvCxnSpPr>
        <p:spPr bwMode="auto">
          <a:xfrm flipH="1" flipV="1">
            <a:off x="6240829" y="2597264"/>
            <a:ext cx="3031592" cy="1195597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3" name="直接连接符 20"/>
          <p:cNvCxnSpPr>
            <a:cxnSpLocks noChangeShapeType="1"/>
          </p:cNvCxnSpPr>
          <p:nvPr/>
        </p:nvCxnSpPr>
        <p:spPr bwMode="auto">
          <a:xfrm flipV="1">
            <a:off x="2229462" y="2597265"/>
            <a:ext cx="2843654" cy="1114206"/>
          </a:xfrm>
          <a:prstGeom prst="line">
            <a:avLst/>
          </a:prstGeom>
          <a:noFill/>
          <a:ln w="12700">
            <a:solidFill>
              <a:schemeClr val="tx1">
                <a:lumMod val="75000"/>
                <a:lumOff val="25000"/>
              </a:schemeClr>
            </a:solidFill>
            <a:prstDash val="sysDot"/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TextBox 129"/>
          <p:cNvSpPr txBox="1"/>
          <p:nvPr/>
        </p:nvSpPr>
        <p:spPr>
          <a:xfrm>
            <a:off x="3588932" y="4774117"/>
            <a:ext cx="1511243" cy="399815"/>
          </a:xfrm>
          <a:prstGeom prst="rect">
            <a:avLst/>
          </a:prstGeom>
          <a:noFill/>
        </p:spPr>
        <p:txBody>
          <a:bodyPr wrap="square" lIns="91150" tIns="45574" rIns="91150" bIns="45574" rtlCol="0">
            <a:spAutoFit/>
          </a:bodyPr>
          <a:lstStyle/>
          <a:p>
            <a:pPr defTabSz="12155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srgbClr val="C00000"/>
                </a:solidFill>
                <a:latin typeface="微软雅黑"/>
                <a:ea typeface="微软雅黑"/>
              </a:rPr>
              <a:t>生活费资助</a:t>
            </a:r>
            <a:endParaRPr lang="zh-CN" altLang="en-US" sz="2000" b="1" kern="0" dirty="0">
              <a:solidFill>
                <a:srgbClr val="C00000"/>
              </a:solidFill>
              <a:latin typeface="微软雅黑"/>
              <a:ea typeface="微软雅黑"/>
            </a:endParaRPr>
          </a:p>
        </p:txBody>
      </p:sp>
      <p:sp>
        <p:nvSpPr>
          <p:cNvPr id="15" name="TextBox 130"/>
          <p:cNvSpPr txBox="1"/>
          <p:nvPr/>
        </p:nvSpPr>
        <p:spPr>
          <a:xfrm>
            <a:off x="9055549" y="4782511"/>
            <a:ext cx="1280857" cy="399815"/>
          </a:xfrm>
          <a:prstGeom prst="rect">
            <a:avLst/>
          </a:prstGeom>
          <a:noFill/>
        </p:spPr>
        <p:txBody>
          <a:bodyPr wrap="square" lIns="91150" tIns="45574" rIns="91150" bIns="45574" rtlCol="0">
            <a:spAutoFit/>
          </a:bodyPr>
          <a:lstStyle/>
          <a:p>
            <a:pPr algn="ctr" defTabSz="12155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srgbClr val="C00000"/>
                </a:solidFill>
                <a:latin typeface="微软雅黑"/>
                <a:ea typeface="微软雅黑"/>
              </a:rPr>
              <a:t>能力帮扶</a:t>
            </a:r>
            <a:endParaRPr lang="zh-CN" altLang="en-US" sz="2000" b="1" kern="0" dirty="0">
              <a:solidFill>
                <a:srgbClr val="C00000"/>
              </a:solidFill>
              <a:latin typeface="微软雅黑"/>
              <a:ea typeface="微软雅黑"/>
            </a:endParaRPr>
          </a:p>
        </p:txBody>
      </p:sp>
      <p:sp>
        <p:nvSpPr>
          <p:cNvPr id="16" name="TextBox 131"/>
          <p:cNvSpPr txBox="1"/>
          <p:nvPr/>
        </p:nvSpPr>
        <p:spPr>
          <a:xfrm>
            <a:off x="770372" y="4774117"/>
            <a:ext cx="1990847" cy="399815"/>
          </a:xfrm>
          <a:prstGeom prst="rect">
            <a:avLst/>
          </a:prstGeom>
          <a:noFill/>
        </p:spPr>
        <p:txBody>
          <a:bodyPr wrap="square" lIns="91150" tIns="45574" rIns="91150" bIns="45574" rtlCol="0">
            <a:spAutoFit/>
          </a:bodyPr>
          <a:lstStyle/>
          <a:p>
            <a:pPr algn="ctr" defTabSz="12155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srgbClr val="C00000"/>
                </a:solidFill>
                <a:latin typeface="微软雅黑"/>
                <a:ea typeface="微软雅黑"/>
              </a:rPr>
              <a:t>学费资助</a:t>
            </a:r>
            <a:endParaRPr lang="zh-CN" altLang="en-US" sz="2000" b="1" kern="0" dirty="0">
              <a:solidFill>
                <a:srgbClr val="C00000"/>
              </a:solidFill>
              <a:latin typeface="微软雅黑"/>
              <a:ea typeface="微软雅黑"/>
            </a:endParaRPr>
          </a:p>
        </p:txBody>
      </p:sp>
      <p:sp>
        <p:nvSpPr>
          <p:cNvPr id="17" name="TextBox 132"/>
          <p:cNvSpPr txBox="1"/>
          <p:nvPr/>
        </p:nvSpPr>
        <p:spPr>
          <a:xfrm>
            <a:off x="5862053" y="4782511"/>
            <a:ext cx="1990847" cy="399815"/>
          </a:xfrm>
          <a:prstGeom prst="rect">
            <a:avLst/>
          </a:prstGeom>
          <a:noFill/>
        </p:spPr>
        <p:txBody>
          <a:bodyPr wrap="square" lIns="91150" tIns="45574" rIns="91150" bIns="45574" rtlCol="0">
            <a:spAutoFit/>
          </a:bodyPr>
          <a:lstStyle/>
          <a:p>
            <a:pPr algn="ctr" defTabSz="1215512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2000" b="1" kern="0" dirty="0" smtClean="0">
                <a:solidFill>
                  <a:srgbClr val="C00000"/>
                </a:solidFill>
                <a:latin typeface="微软雅黑"/>
                <a:ea typeface="微软雅黑"/>
              </a:rPr>
              <a:t>应急资助</a:t>
            </a:r>
            <a:endParaRPr lang="zh-CN" altLang="en-US" sz="2000" b="1" kern="0" dirty="0">
              <a:solidFill>
                <a:srgbClr val="C00000"/>
              </a:solidFill>
              <a:latin typeface="微软雅黑"/>
              <a:ea typeface="微软雅黑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896288" y="1225404"/>
            <a:ext cx="1592644" cy="1839341"/>
            <a:chOff x="3906522" y="1007114"/>
            <a:chExt cx="1198122" cy="1383709"/>
          </a:xfrm>
          <a:solidFill>
            <a:srgbClr val="00B0F0"/>
          </a:solidFill>
        </p:grpSpPr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3906522" y="1007114"/>
              <a:ext cx="1198122" cy="1383709"/>
            </a:xfrm>
            <a:custGeom>
              <a:avLst/>
              <a:gdLst>
                <a:gd name="T0" fmla="*/ 1098 w 2195"/>
                <a:gd name="T1" fmla="*/ 2535 h 2535"/>
                <a:gd name="T2" fmla="*/ 0 w 2195"/>
                <a:gd name="T3" fmla="*/ 1903 h 2535"/>
                <a:gd name="T4" fmla="*/ 0 w 2195"/>
                <a:gd name="T5" fmla="*/ 634 h 2535"/>
                <a:gd name="T6" fmla="*/ 1098 w 2195"/>
                <a:gd name="T7" fmla="*/ 0 h 2535"/>
                <a:gd name="T8" fmla="*/ 2195 w 2195"/>
                <a:gd name="T9" fmla="*/ 634 h 2535"/>
                <a:gd name="T10" fmla="*/ 2195 w 2195"/>
                <a:gd name="T11" fmla="*/ 1903 h 2535"/>
                <a:gd name="T12" fmla="*/ 1098 w 2195"/>
                <a:gd name="T13" fmla="*/ 2535 h 25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195" h="2535">
                  <a:moveTo>
                    <a:pt x="1098" y="2535"/>
                  </a:moveTo>
                  <a:lnTo>
                    <a:pt x="0" y="1903"/>
                  </a:lnTo>
                  <a:lnTo>
                    <a:pt x="0" y="634"/>
                  </a:lnTo>
                  <a:lnTo>
                    <a:pt x="1098" y="0"/>
                  </a:lnTo>
                  <a:lnTo>
                    <a:pt x="2195" y="634"/>
                  </a:lnTo>
                  <a:lnTo>
                    <a:pt x="2195" y="1903"/>
                  </a:lnTo>
                  <a:lnTo>
                    <a:pt x="1098" y="2535"/>
                  </a:lnTo>
                  <a:close/>
                </a:path>
              </a:pathLst>
            </a:custGeom>
            <a:solidFill>
              <a:srgbClr val="C00000"/>
            </a:solidFill>
            <a:ln w="28575" cap="flat">
              <a:noFill/>
              <a:prstDash val="solid"/>
              <a:miter lim="800000"/>
              <a:headEnd/>
              <a:tailEnd/>
            </a:ln>
            <a:effectLst>
              <a:outerShdw blurRad="152400" dist="76200" dir="2700000" sx="102000" sy="102000" algn="tl" rotWithShape="0">
                <a:prstClr val="black">
                  <a:alpha val="28000"/>
                </a:prstClr>
              </a:outerShdw>
            </a:effectLst>
          </p:spPr>
          <p:txBody>
            <a:bodyPr vert="horz" wrap="square" lIns="121550" tIns="60775" rIns="121550" bIns="60775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24" name="TextBox 128"/>
            <p:cNvSpPr txBox="1"/>
            <p:nvPr/>
          </p:nvSpPr>
          <p:spPr>
            <a:xfrm>
              <a:off x="4090134" y="1276509"/>
              <a:ext cx="812888" cy="83883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defTabSz="1215512" fontAlgn="auto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zh-CN" altLang="en-US" sz="3323" kern="0" dirty="0" smtClean="0">
                  <a:solidFill>
                    <a:schemeClr val="bg1"/>
                  </a:solidFill>
                  <a:latin typeface="微软雅黑"/>
                  <a:ea typeface="微软雅黑"/>
                </a:rPr>
                <a:t>资助政策</a:t>
              </a:r>
              <a:endParaRPr lang="zh-CN" altLang="en-US" sz="3323" kern="0" dirty="0">
                <a:solidFill>
                  <a:schemeClr val="bg1"/>
                </a:solidFill>
                <a:latin typeface="微软雅黑"/>
                <a:ea typeface="微软雅黑"/>
              </a:endParaRPr>
            </a:p>
          </p:txBody>
        </p:sp>
      </p:grpSp>
      <p:sp>
        <p:nvSpPr>
          <p:cNvPr id="25" name="Freeform 27"/>
          <p:cNvSpPr>
            <a:spLocks/>
          </p:cNvSpPr>
          <p:nvPr/>
        </p:nvSpPr>
        <p:spPr bwMode="auto">
          <a:xfrm>
            <a:off x="3832149" y="3287466"/>
            <a:ext cx="1024810" cy="1183549"/>
          </a:xfrm>
          <a:custGeom>
            <a:avLst/>
            <a:gdLst>
              <a:gd name="T0" fmla="*/ 1098 w 2195"/>
              <a:gd name="T1" fmla="*/ 2535 h 2535"/>
              <a:gd name="T2" fmla="*/ 0 w 2195"/>
              <a:gd name="T3" fmla="*/ 1903 h 2535"/>
              <a:gd name="T4" fmla="*/ 0 w 2195"/>
              <a:gd name="T5" fmla="*/ 634 h 2535"/>
              <a:gd name="T6" fmla="*/ 1098 w 2195"/>
              <a:gd name="T7" fmla="*/ 0 h 2535"/>
              <a:gd name="T8" fmla="*/ 2195 w 2195"/>
              <a:gd name="T9" fmla="*/ 634 h 2535"/>
              <a:gd name="T10" fmla="*/ 2195 w 2195"/>
              <a:gd name="T11" fmla="*/ 1903 h 2535"/>
              <a:gd name="T12" fmla="*/ 1098 w 2195"/>
              <a:gd name="T13" fmla="*/ 2535 h 2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5" h="2535">
                <a:moveTo>
                  <a:pt x="1098" y="2535"/>
                </a:moveTo>
                <a:lnTo>
                  <a:pt x="0" y="1903"/>
                </a:lnTo>
                <a:lnTo>
                  <a:pt x="0" y="634"/>
                </a:lnTo>
                <a:lnTo>
                  <a:pt x="1098" y="0"/>
                </a:lnTo>
                <a:lnTo>
                  <a:pt x="2195" y="634"/>
                </a:lnTo>
                <a:lnTo>
                  <a:pt x="2195" y="1903"/>
                </a:lnTo>
                <a:lnTo>
                  <a:pt x="1098" y="2535"/>
                </a:lnTo>
                <a:close/>
              </a:path>
            </a:pathLst>
          </a:custGeom>
          <a:solidFill>
            <a:srgbClr val="C00000"/>
          </a:solidFill>
          <a:ln w="28575" cap="flat">
            <a:noFill/>
            <a:prstDash val="solid"/>
            <a:miter lim="800000"/>
            <a:headEnd/>
            <a:tailEnd/>
          </a:ln>
          <a:effectLst>
            <a:outerShdw blurRad="1524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vert="horz" wrap="square" lIns="121550" tIns="60775" rIns="121550" bIns="6077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7" name="Freeform 27"/>
          <p:cNvSpPr>
            <a:spLocks/>
          </p:cNvSpPr>
          <p:nvPr/>
        </p:nvSpPr>
        <p:spPr bwMode="auto">
          <a:xfrm>
            <a:off x="9183573" y="3287466"/>
            <a:ext cx="1024810" cy="1183549"/>
          </a:xfrm>
          <a:custGeom>
            <a:avLst/>
            <a:gdLst>
              <a:gd name="T0" fmla="*/ 1098 w 2195"/>
              <a:gd name="T1" fmla="*/ 2535 h 2535"/>
              <a:gd name="T2" fmla="*/ 0 w 2195"/>
              <a:gd name="T3" fmla="*/ 1903 h 2535"/>
              <a:gd name="T4" fmla="*/ 0 w 2195"/>
              <a:gd name="T5" fmla="*/ 634 h 2535"/>
              <a:gd name="T6" fmla="*/ 1098 w 2195"/>
              <a:gd name="T7" fmla="*/ 0 h 2535"/>
              <a:gd name="T8" fmla="*/ 2195 w 2195"/>
              <a:gd name="T9" fmla="*/ 634 h 2535"/>
              <a:gd name="T10" fmla="*/ 2195 w 2195"/>
              <a:gd name="T11" fmla="*/ 1903 h 2535"/>
              <a:gd name="T12" fmla="*/ 1098 w 2195"/>
              <a:gd name="T13" fmla="*/ 2535 h 2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5" h="2535">
                <a:moveTo>
                  <a:pt x="1098" y="2535"/>
                </a:moveTo>
                <a:lnTo>
                  <a:pt x="0" y="1903"/>
                </a:lnTo>
                <a:lnTo>
                  <a:pt x="0" y="634"/>
                </a:lnTo>
                <a:lnTo>
                  <a:pt x="1098" y="0"/>
                </a:lnTo>
                <a:lnTo>
                  <a:pt x="2195" y="634"/>
                </a:lnTo>
                <a:lnTo>
                  <a:pt x="2195" y="1903"/>
                </a:lnTo>
                <a:lnTo>
                  <a:pt x="1098" y="2535"/>
                </a:lnTo>
                <a:close/>
              </a:path>
            </a:pathLst>
          </a:custGeom>
          <a:solidFill>
            <a:srgbClr val="C00000"/>
          </a:solidFill>
          <a:ln w="28575" cap="flat">
            <a:noFill/>
            <a:prstDash val="solid"/>
            <a:miter lim="800000"/>
            <a:headEnd/>
            <a:tailEnd/>
          </a:ln>
          <a:effectLst>
            <a:outerShdw blurRad="1524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vert="horz" wrap="square" lIns="121550" tIns="60775" rIns="121550" bIns="6077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9" name="Freeform 27"/>
          <p:cNvSpPr>
            <a:spLocks/>
          </p:cNvSpPr>
          <p:nvPr/>
        </p:nvSpPr>
        <p:spPr bwMode="auto">
          <a:xfrm>
            <a:off x="1253392" y="3307225"/>
            <a:ext cx="1024809" cy="1183549"/>
          </a:xfrm>
          <a:custGeom>
            <a:avLst/>
            <a:gdLst>
              <a:gd name="T0" fmla="*/ 1098 w 2195"/>
              <a:gd name="T1" fmla="*/ 2535 h 2535"/>
              <a:gd name="T2" fmla="*/ 0 w 2195"/>
              <a:gd name="T3" fmla="*/ 1903 h 2535"/>
              <a:gd name="T4" fmla="*/ 0 w 2195"/>
              <a:gd name="T5" fmla="*/ 634 h 2535"/>
              <a:gd name="T6" fmla="*/ 1098 w 2195"/>
              <a:gd name="T7" fmla="*/ 0 h 2535"/>
              <a:gd name="T8" fmla="*/ 2195 w 2195"/>
              <a:gd name="T9" fmla="*/ 634 h 2535"/>
              <a:gd name="T10" fmla="*/ 2195 w 2195"/>
              <a:gd name="T11" fmla="*/ 1903 h 2535"/>
              <a:gd name="T12" fmla="*/ 1098 w 2195"/>
              <a:gd name="T13" fmla="*/ 2535 h 2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5" h="2535">
                <a:moveTo>
                  <a:pt x="1098" y="2535"/>
                </a:moveTo>
                <a:lnTo>
                  <a:pt x="0" y="1903"/>
                </a:lnTo>
                <a:lnTo>
                  <a:pt x="0" y="634"/>
                </a:lnTo>
                <a:lnTo>
                  <a:pt x="1098" y="0"/>
                </a:lnTo>
                <a:lnTo>
                  <a:pt x="2195" y="634"/>
                </a:lnTo>
                <a:lnTo>
                  <a:pt x="2195" y="1903"/>
                </a:lnTo>
                <a:lnTo>
                  <a:pt x="1098" y="2535"/>
                </a:lnTo>
                <a:close/>
              </a:path>
            </a:pathLst>
          </a:custGeom>
          <a:solidFill>
            <a:srgbClr val="C00000"/>
          </a:solidFill>
          <a:ln w="28575" cap="flat">
            <a:noFill/>
            <a:prstDash val="solid"/>
            <a:miter lim="800000"/>
            <a:headEnd/>
            <a:tailEnd/>
          </a:ln>
          <a:effectLst>
            <a:outerShdw blurRad="1524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vert="horz" wrap="square" lIns="121550" tIns="60775" rIns="121550" bIns="6077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5" name="Freeform 27"/>
          <p:cNvSpPr>
            <a:spLocks/>
          </p:cNvSpPr>
          <p:nvPr/>
        </p:nvSpPr>
        <p:spPr bwMode="auto">
          <a:xfrm>
            <a:off x="6345073" y="3341923"/>
            <a:ext cx="1024809" cy="1183549"/>
          </a:xfrm>
          <a:custGeom>
            <a:avLst/>
            <a:gdLst>
              <a:gd name="T0" fmla="*/ 1098 w 2195"/>
              <a:gd name="T1" fmla="*/ 2535 h 2535"/>
              <a:gd name="T2" fmla="*/ 0 w 2195"/>
              <a:gd name="T3" fmla="*/ 1903 h 2535"/>
              <a:gd name="T4" fmla="*/ 0 w 2195"/>
              <a:gd name="T5" fmla="*/ 634 h 2535"/>
              <a:gd name="T6" fmla="*/ 1098 w 2195"/>
              <a:gd name="T7" fmla="*/ 0 h 2535"/>
              <a:gd name="T8" fmla="*/ 2195 w 2195"/>
              <a:gd name="T9" fmla="*/ 634 h 2535"/>
              <a:gd name="T10" fmla="*/ 2195 w 2195"/>
              <a:gd name="T11" fmla="*/ 1903 h 2535"/>
              <a:gd name="T12" fmla="*/ 1098 w 2195"/>
              <a:gd name="T13" fmla="*/ 2535 h 253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195" h="2535">
                <a:moveTo>
                  <a:pt x="1098" y="2535"/>
                </a:moveTo>
                <a:lnTo>
                  <a:pt x="0" y="1903"/>
                </a:lnTo>
                <a:lnTo>
                  <a:pt x="0" y="634"/>
                </a:lnTo>
                <a:lnTo>
                  <a:pt x="1098" y="0"/>
                </a:lnTo>
                <a:lnTo>
                  <a:pt x="2195" y="634"/>
                </a:lnTo>
                <a:lnTo>
                  <a:pt x="2195" y="1903"/>
                </a:lnTo>
                <a:lnTo>
                  <a:pt x="1098" y="2535"/>
                </a:lnTo>
                <a:close/>
              </a:path>
            </a:pathLst>
          </a:custGeom>
          <a:solidFill>
            <a:srgbClr val="C00000"/>
          </a:solidFill>
          <a:ln w="28575" cap="flat">
            <a:noFill/>
            <a:prstDash val="solid"/>
            <a:miter lim="800000"/>
            <a:headEnd/>
            <a:tailEnd/>
          </a:ln>
          <a:effectLst>
            <a:outerShdw blurRad="152400" dist="76200" dir="2700000" sx="102000" sy="102000" algn="tl" rotWithShape="0">
              <a:prstClr val="black">
                <a:alpha val="28000"/>
              </a:prstClr>
            </a:outerShdw>
          </a:effectLst>
        </p:spPr>
        <p:txBody>
          <a:bodyPr vert="horz" wrap="square" lIns="121550" tIns="60775" rIns="121550" bIns="60775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42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78772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doors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7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  <p:bldP spid="25" grpId="0" animBg="1"/>
      <p:bldP spid="27" grpId="0" animBg="1"/>
      <p:bldP spid="29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14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7" name="组合 26"/>
          <p:cNvGrpSpPr>
            <a:grpSpLocks/>
          </p:cNvGrpSpPr>
          <p:nvPr/>
        </p:nvGrpSpPr>
        <p:grpSpPr bwMode="auto">
          <a:xfrm>
            <a:off x="2267101" y="2744148"/>
            <a:ext cx="1441450" cy="1441450"/>
            <a:chOff x="877888" y="2946400"/>
            <a:chExt cx="1939925" cy="1939925"/>
          </a:xfrm>
          <a:solidFill>
            <a:srgbClr val="C00000"/>
          </a:solidFill>
        </p:grpSpPr>
        <p:sp>
          <p:nvSpPr>
            <p:cNvPr id="28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29" name="TextBox 60"/>
            <p:cNvSpPr txBox="1">
              <a:spLocks noChangeArrowheads="1"/>
            </p:cNvSpPr>
            <p:nvPr/>
          </p:nvSpPr>
          <p:spPr bwMode="auto">
            <a:xfrm>
              <a:off x="1078717" y="3264666"/>
              <a:ext cx="1538267" cy="1284051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学费资助</a:t>
              </a:r>
              <a:endParaRPr lang="zh-CN" altLang="en-US" sz="28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30" name="矩形 29"/>
          <p:cNvSpPr/>
          <p:nvPr/>
        </p:nvSpPr>
        <p:spPr>
          <a:xfrm>
            <a:off x="5387337" y="1413301"/>
            <a:ext cx="4105275" cy="6492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绿 色 通 道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31" name="Oval 4"/>
          <p:cNvSpPr/>
          <p:nvPr/>
        </p:nvSpPr>
        <p:spPr>
          <a:xfrm>
            <a:off x="5507362" y="1449814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1</a:t>
            </a:r>
          </a:p>
        </p:txBody>
      </p:sp>
      <p:sp>
        <p:nvSpPr>
          <p:cNvPr id="32" name="矩形 31"/>
          <p:cNvSpPr/>
          <p:nvPr/>
        </p:nvSpPr>
        <p:spPr>
          <a:xfrm>
            <a:off x="5423137" y="2331347"/>
            <a:ext cx="4105275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助 学 贷 款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33" name="Oval 4"/>
          <p:cNvSpPr/>
          <p:nvPr/>
        </p:nvSpPr>
        <p:spPr>
          <a:xfrm>
            <a:off x="5507362" y="2355258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2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5387337" y="3274191"/>
            <a:ext cx="4105275" cy="649287"/>
          </a:xfrm>
          <a:prstGeom prst="rect">
            <a:avLst/>
          </a:prstGeom>
          <a:solidFill>
            <a:srgbClr val="EBF1DE"/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学 费 减 免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35" name="Oval 4"/>
          <p:cNvSpPr/>
          <p:nvPr/>
        </p:nvSpPr>
        <p:spPr>
          <a:xfrm>
            <a:off x="5507362" y="3304627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3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5369033" y="4217035"/>
            <a:ext cx="4105275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补 偿 代 偿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37" name="Oval 4"/>
          <p:cNvSpPr/>
          <p:nvPr/>
        </p:nvSpPr>
        <p:spPr>
          <a:xfrm>
            <a:off x="5507362" y="4286199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4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5369032" y="5204244"/>
            <a:ext cx="4105275" cy="649287"/>
          </a:xfrm>
          <a:prstGeom prst="rect">
            <a:avLst/>
          </a:prstGeom>
          <a:solidFill>
            <a:srgbClr val="EBF1DE"/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400" b="1" dirty="0" smtClean="0">
                <a:solidFill>
                  <a:srgbClr val="333333"/>
                </a:solidFill>
                <a:ea typeface="黑体" pitchFamily="2" charset="-122"/>
              </a:rPr>
              <a:t> 退役士兵资助</a:t>
            </a:r>
            <a:endParaRPr lang="zh-CN" altLang="en-US" sz="24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39" name="Oval 4"/>
          <p:cNvSpPr/>
          <p:nvPr/>
        </p:nvSpPr>
        <p:spPr>
          <a:xfrm>
            <a:off x="5507362" y="5221996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5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cxnSp>
        <p:nvCxnSpPr>
          <p:cNvPr id="40" name="直接箭头连接符 39"/>
          <p:cNvCxnSpPr/>
          <p:nvPr/>
        </p:nvCxnSpPr>
        <p:spPr>
          <a:xfrm flipV="1">
            <a:off x="3708551" y="1770433"/>
            <a:ext cx="1565361" cy="1210201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直接箭头连接符 5"/>
          <p:cNvCxnSpPr/>
          <p:nvPr/>
        </p:nvCxnSpPr>
        <p:spPr>
          <a:xfrm flipV="1">
            <a:off x="3900244" y="2797340"/>
            <a:ext cx="1487093" cy="532751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接箭头连接符 5"/>
          <p:cNvCxnSpPr>
            <a:cxnSpLocks noChangeShapeType="1"/>
          </p:cNvCxnSpPr>
          <p:nvPr/>
        </p:nvCxnSpPr>
        <p:spPr bwMode="auto">
          <a:xfrm flipV="1">
            <a:off x="3911681" y="3713351"/>
            <a:ext cx="1457351" cy="2035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cxnSp>
        <p:nvCxnSpPr>
          <p:cNvPr id="43" name="直接箭头连接符 5"/>
          <p:cNvCxnSpPr>
            <a:cxnSpLocks noChangeShapeType="1"/>
          </p:cNvCxnSpPr>
          <p:nvPr/>
        </p:nvCxnSpPr>
        <p:spPr bwMode="auto">
          <a:xfrm>
            <a:off x="3911681" y="4185598"/>
            <a:ext cx="1362231" cy="356080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cxnSp>
        <p:nvCxnSpPr>
          <p:cNvPr id="44" name="直接箭头连接符 5"/>
          <p:cNvCxnSpPr>
            <a:cxnSpLocks noChangeShapeType="1"/>
          </p:cNvCxnSpPr>
          <p:nvPr/>
        </p:nvCxnSpPr>
        <p:spPr bwMode="auto">
          <a:xfrm>
            <a:off x="3622536" y="4511359"/>
            <a:ext cx="1651376" cy="1017528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</p:spTree>
    <p:extLst>
      <p:ext uri="{BB962C8B-B14F-4D97-AF65-F5344CB8AC3E}">
        <p14:creationId xmlns:p14="http://schemas.microsoft.com/office/powerpoint/2010/main" val="1714144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pic>
        <p:nvPicPr>
          <p:cNvPr id="14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2802180" y="1577082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6294568" y="2281649"/>
            <a:ext cx="514836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   绿色通道 ：</a:t>
            </a:r>
            <a:r>
              <a:rPr lang="zh-CN" altLang="zh-CN" sz="2400" dirty="0">
                <a:latin typeface="+mn-ea"/>
                <a:ea typeface="+mn-ea"/>
              </a:rPr>
              <a:t>家庭经济特别困难的新生，</a:t>
            </a:r>
            <a:r>
              <a:rPr lang="zh-CN" altLang="zh-CN" sz="2400" dirty="0">
                <a:solidFill>
                  <a:srgbClr val="C00000"/>
                </a:solidFill>
                <a:latin typeface="+mn-ea"/>
                <a:ea typeface="+mn-ea"/>
              </a:rPr>
              <a:t>可暂缓缴纳全部或部分学杂费，</a:t>
            </a:r>
            <a:r>
              <a:rPr lang="zh-CN" altLang="zh-CN" sz="2400" dirty="0" smtClean="0">
                <a:solidFill>
                  <a:srgbClr val="C00000"/>
                </a:solidFill>
                <a:latin typeface="+mn-ea"/>
                <a:ea typeface="+mn-ea"/>
              </a:rPr>
              <a:t>先办理</a:t>
            </a:r>
            <a:r>
              <a:rPr lang="zh-CN" altLang="zh-CN" sz="2400" dirty="0">
                <a:solidFill>
                  <a:srgbClr val="C00000"/>
                </a:solidFill>
                <a:latin typeface="+mn-ea"/>
                <a:ea typeface="+mn-ea"/>
              </a:rPr>
              <a:t>入学</a:t>
            </a:r>
            <a:r>
              <a:rPr lang="zh-CN" altLang="zh-CN" sz="2400" dirty="0" smtClean="0">
                <a:solidFill>
                  <a:srgbClr val="C00000"/>
                </a:solidFill>
                <a:latin typeface="+mn-ea"/>
                <a:ea typeface="+mn-ea"/>
              </a:rPr>
              <a:t>手续</a:t>
            </a:r>
            <a:r>
              <a:rPr lang="zh-CN" altLang="en-US" sz="2400" dirty="0" smtClean="0">
                <a:solidFill>
                  <a:srgbClr val="C00000"/>
                </a:solidFill>
                <a:latin typeface="+mn-ea"/>
                <a:ea typeface="+mn-ea"/>
              </a:rPr>
              <a:t>，</a:t>
            </a:r>
            <a:r>
              <a:rPr lang="zh-CN" altLang="en-US" sz="2400" dirty="0" smtClean="0">
                <a:latin typeface="+mn-ea"/>
                <a:ea typeface="+mn-ea"/>
              </a:rPr>
              <a:t>之后通过助学贷款等其他资助方式补交学宿费。</a:t>
            </a:r>
            <a:endParaRPr lang="zh-CN" altLang="en-US" sz="2400" dirty="0">
              <a:latin typeface="+mn-ea"/>
              <a:ea typeface="+mn-ea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2474" y="2281649"/>
            <a:ext cx="4572000" cy="3028208"/>
          </a:xfrm>
          <a:prstGeom prst="rect">
            <a:avLst/>
          </a:prstGeom>
        </p:spPr>
      </p:pic>
      <p:sp>
        <p:nvSpPr>
          <p:cNvPr id="2" name="文本框 1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17831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1991544" y="1677767"/>
            <a:ext cx="8208912" cy="39857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None/>
            </a:pPr>
            <a:r>
              <a:rPr lang="zh-CN" altLang="en-US" sz="2800" dirty="0" smtClean="0">
                <a:latin typeface="+mn-ea"/>
                <a:ea typeface="+mn-ea"/>
              </a:rPr>
              <a:t>绿色通道办理流程</a:t>
            </a:r>
            <a:endParaRPr lang="en-US" altLang="zh-CN" sz="28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>
                <a:latin typeface="+mn-ea"/>
              </a:rPr>
              <a:t>步骤</a:t>
            </a:r>
            <a:r>
              <a:rPr lang="zh-CN" altLang="zh-CN" sz="2400" dirty="0">
                <a:latin typeface="+mn-ea"/>
              </a:rPr>
              <a:t>一</a:t>
            </a:r>
            <a:r>
              <a:rPr lang="en-US" altLang="zh-CN" sz="2400" dirty="0">
                <a:latin typeface="+mn-ea"/>
              </a:rPr>
              <a:t>  </a:t>
            </a:r>
            <a:r>
              <a:rPr lang="zh-CN" altLang="zh-CN" sz="2400" dirty="0">
                <a:latin typeface="+mn-ea"/>
              </a:rPr>
              <a:t>新生</a:t>
            </a:r>
            <a:r>
              <a:rPr lang="zh-CN" altLang="zh-CN" sz="2400" dirty="0">
                <a:solidFill>
                  <a:srgbClr val="C00000"/>
                </a:solidFill>
                <a:latin typeface="+mn-ea"/>
              </a:rPr>
              <a:t>登陆数字迎新系统</a:t>
            </a:r>
            <a:r>
              <a:rPr lang="en-US" altLang="zh-CN" sz="2400" dirty="0">
                <a:solidFill>
                  <a:srgbClr val="C00000"/>
                </a:solidFill>
                <a:latin typeface="+mn-ea"/>
              </a:rPr>
              <a:t>http://yingxin.sdu.edu.cn</a:t>
            </a:r>
            <a:r>
              <a:rPr lang="zh-CN" altLang="zh-CN" sz="2400" dirty="0">
                <a:solidFill>
                  <a:srgbClr val="C00000"/>
                </a:solidFill>
                <a:latin typeface="+mn-ea"/>
              </a:rPr>
              <a:t>，填写个人信息及家庭经济信息，生成《山东大学学生及家庭经济情况调查表》</a:t>
            </a:r>
            <a:r>
              <a:rPr lang="zh-CN" altLang="zh-CN" sz="2400" dirty="0">
                <a:latin typeface="+mn-ea"/>
              </a:rPr>
              <a:t>（简称《调查表》），并打印电子版《调查表》，也可以手动填写录取通知书中夹带的纸质版《调查表》；</a:t>
            </a:r>
          </a:p>
          <a:p>
            <a:pPr>
              <a:buNone/>
            </a:pPr>
            <a:r>
              <a:rPr lang="en-US" altLang="zh-CN" sz="2400" dirty="0" smtClean="0">
                <a:latin typeface="+mn-ea"/>
              </a:rPr>
              <a:t>    </a:t>
            </a:r>
            <a:r>
              <a:rPr lang="zh-CN" altLang="zh-CN" sz="2400" dirty="0" smtClean="0">
                <a:latin typeface="+mn-ea"/>
              </a:rPr>
              <a:t>步骤二</a:t>
            </a:r>
            <a:r>
              <a:rPr lang="en-US" altLang="zh-CN" sz="2400" dirty="0" smtClean="0">
                <a:latin typeface="+mn-ea"/>
              </a:rPr>
              <a:t>  </a:t>
            </a:r>
            <a:r>
              <a:rPr lang="zh-CN" altLang="zh-CN" sz="2400" dirty="0" smtClean="0">
                <a:latin typeface="+mn-ea"/>
              </a:rPr>
              <a:t>新生</a:t>
            </a:r>
            <a:r>
              <a:rPr lang="zh-CN" altLang="zh-CN" sz="2400" dirty="0">
                <a:latin typeface="+mn-ea"/>
              </a:rPr>
              <a:t>至所在学院报到，</a:t>
            </a:r>
            <a:r>
              <a:rPr lang="zh-CN" altLang="zh-CN" sz="2400" dirty="0">
                <a:solidFill>
                  <a:srgbClr val="C00000"/>
                </a:solidFill>
                <a:latin typeface="+mn-ea"/>
              </a:rPr>
              <a:t>将《调查表》交给辅导员老师，请告知老师贷款申请情况及缴费情况，</a:t>
            </a:r>
            <a:r>
              <a:rPr lang="zh-CN" altLang="zh-CN" sz="2400" dirty="0">
                <a:latin typeface="+mn-ea"/>
              </a:rPr>
              <a:t>咨询相关资助政策。</a:t>
            </a:r>
          </a:p>
          <a:p>
            <a:endParaRPr lang="zh-CN" altLang="en-US" dirty="0"/>
          </a:p>
        </p:txBody>
      </p:sp>
      <p:pic>
        <p:nvPicPr>
          <p:cNvPr id="5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365847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1991544" y="1737945"/>
            <a:ext cx="8208912" cy="3339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1800"/>
              </a:spcAft>
              <a:buNone/>
            </a:pPr>
            <a:r>
              <a:rPr lang="zh-CN" altLang="en-US" sz="2800" dirty="0">
                <a:latin typeface="+mn-ea"/>
              </a:rPr>
              <a:t>绿色通道办理流程</a:t>
            </a:r>
            <a:endParaRPr lang="en-US" altLang="zh-CN" sz="2800" dirty="0">
              <a:latin typeface="+mn-ea"/>
            </a:endParaRPr>
          </a:p>
          <a:p>
            <a:pPr>
              <a:buNone/>
            </a:pPr>
            <a:r>
              <a:rPr lang="en-US" altLang="zh-CN" sz="1800" dirty="0" smtClean="0">
                <a:latin typeface="+mn-ea"/>
                <a:ea typeface="+mn-ea"/>
              </a:rPr>
              <a:t>    </a:t>
            </a:r>
            <a:r>
              <a:rPr lang="zh-CN" altLang="zh-CN" sz="2400" dirty="0" smtClean="0">
                <a:latin typeface="+mn-ea"/>
                <a:ea typeface="+mn-ea"/>
              </a:rPr>
              <a:t>步骤</a:t>
            </a:r>
            <a:r>
              <a:rPr lang="zh-CN" altLang="en-US" sz="2400" dirty="0" smtClean="0">
                <a:latin typeface="+mn-ea"/>
                <a:ea typeface="+mn-ea"/>
              </a:rPr>
              <a:t>三</a:t>
            </a:r>
            <a:r>
              <a:rPr lang="en-US" altLang="zh-CN" sz="2400" dirty="0" smtClean="0">
                <a:latin typeface="+mn-ea"/>
                <a:ea typeface="+mn-ea"/>
              </a:rPr>
              <a:t>  </a:t>
            </a:r>
            <a:r>
              <a:rPr lang="zh-CN" altLang="zh-CN" sz="2400" dirty="0" smtClean="0">
                <a:latin typeface="+mn-ea"/>
                <a:ea typeface="+mn-ea"/>
              </a:rPr>
              <a:t>由</a:t>
            </a:r>
            <a:r>
              <a:rPr lang="zh-CN" altLang="zh-CN" sz="2400" dirty="0">
                <a:latin typeface="+mn-ea"/>
                <a:ea typeface="+mn-ea"/>
              </a:rPr>
              <a:t>学院、学校学生工作部</a:t>
            </a:r>
            <a:r>
              <a:rPr lang="zh-CN" altLang="zh-CN" sz="2400" dirty="0" smtClean="0">
                <a:latin typeface="+mn-ea"/>
                <a:ea typeface="+mn-ea"/>
              </a:rPr>
              <a:t>逐级</a:t>
            </a:r>
            <a:r>
              <a:rPr lang="zh-CN" altLang="en-US" sz="2400" dirty="0" smtClean="0">
                <a:latin typeface="+mn-ea"/>
                <a:ea typeface="+mn-ea"/>
              </a:rPr>
              <a:t>在迎新系统中</a:t>
            </a:r>
            <a:r>
              <a:rPr lang="zh-CN" altLang="zh-CN" sz="2400" dirty="0" smtClean="0">
                <a:latin typeface="+mn-ea"/>
                <a:ea typeface="+mn-ea"/>
              </a:rPr>
              <a:t>审核</a:t>
            </a:r>
            <a:r>
              <a:rPr lang="zh-CN" altLang="zh-CN" sz="2400" dirty="0">
                <a:latin typeface="+mn-ea"/>
                <a:ea typeface="+mn-ea"/>
              </a:rPr>
              <a:t>办理</a:t>
            </a:r>
            <a:r>
              <a:rPr lang="zh-CN" altLang="zh-CN" sz="2400" dirty="0" smtClean="0">
                <a:latin typeface="+mn-ea"/>
                <a:ea typeface="+mn-ea"/>
              </a:rPr>
              <a:t>手续</a:t>
            </a:r>
            <a:r>
              <a:rPr lang="zh-CN" altLang="en-US" sz="2400" dirty="0" smtClean="0">
                <a:latin typeface="+mn-ea"/>
                <a:ea typeface="+mn-ea"/>
              </a:rPr>
              <a:t>，并打印</a:t>
            </a:r>
            <a:r>
              <a:rPr lang="en-US" altLang="zh-CN" sz="2400" dirty="0" smtClean="0">
                <a:latin typeface="+mn-ea"/>
                <a:ea typeface="+mn-ea"/>
              </a:rPr>
              <a:t>《</a:t>
            </a:r>
            <a:r>
              <a:rPr lang="zh-CN" altLang="en-US" sz="2400" dirty="0" smtClean="0">
                <a:latin typeface="+mn-ea"/>
                <a:ea typeface="+mn-ea"/>
              </a:rPr>
              <a:t>新生绿色通道登记表</a:t>
            </a:r>
            <a:r>
              <a:rPr lang="en-US" altLang="zh-CN" sz="2400" dirty="0" smtClean="0">
                <a:latin typeface="+mn-ea"/>
                <a:ea typeface="+mn-ea"/>
              </a:rPr>
              <a:t>》</a:t>
            </a:r>
            <a:r>
              <a:rPr lang="zh-CN" altLang="zh-CN" sz="2400" dirty="0" smtClean="0">
                <a:latin typeface="+mn-ea"/>
                <a:ea typeface="+mn-ea"/>
              </a:rPr>
              <a:t>；</a:t>
            </a:r>
            <a:endParaRPr lang="zh-CN" altLang="zh-CN" sz="2400" dirty="0">
              <a:latin typeface="+mn-ea"/>
              <a:ea typeface="+mn-ea"/>
            </a:endParaRPr>
          </a:p>
          <a:p>
            <a:pPr>
              <a:buNone/>
            </a:pPr>
            <a:r>
              <a:rPr lang="en-US" altLang="zh-CN" sz="2400" dirty="0">
                <a:latin typeface="+mn-ea"/>
                <a:ea typeface="+mn-ea"/>
              </a:rPr>
              <a:t>   </a:t>
            </a:r>
            <a:r>
              <a:rPr lang="zh-CN" altLang="en-US" sz="2400" dirty="0" smtClean="0">
                <a:latin typeface="+mn-ea"/>
                <a:ea typeface="+mn-ea"/>
              </a:rPr>
              <a:t>步骤</a:t>
            </a:r>
            <a:r>
              <a:rPr lang="zh-CN" altLang="en-US" sz="2400" dirty="0">
                <a:latin typeface="+mn-ea"/>
                <a:ea typeface="+mn-ea"/>
              </a:rPr>
              <a:t>四</a:t>
            </a:r>
            <a:r>
              <a:rPr lang="en-US" altLang="zh-CN" sz="2400" dirty="0">
                <a:latin typeface="+mn-ea"/>
                <a:ea typeface="+mn-ea"/>
              </a:rPr>
              <a:t>  </a:t>
            </a:r>
            <a:r>
              <a:rPr lang="zh-CN" altLang="zh-CN" sz="2400" dirty="0">
                <a:latin typeface="+mn-ea"/>
                <a:ea typeface="+mn-ea"/>
              </a:rPr>
              <a:t>学院将《新生绿色通道登记表》发放至学生，如</a:t>
            </a:r>
            <a:r>
              <a:rPr lang="zh-CN" altLang="en-US" sz="2400" dirty="0">
                <a:latin typeface="+mn-ea"/>
                <a:ea typeface="+mn-ea"/>
              </a:rPr>
              <a:t>学生已申请生源地</a:t>
            </a:r>
            <a:r>
              <a:rPr lang="zh-CN" altLang="zh-CN" sz="2400" dirty="0">
                <a:latin typeface="+mn-ea"/>
                <a:ea typeface="+mn-ea"/>
              </a:rPr>
              <a:t>贷款金额低于学宿费金额，</a:t>
            </a:r>
            <a:r>
              <a:rPr lang="zh-CN" altLang="en-US" sz="2400" dirty="0">
                <a:latin typeface="+mn-ea"/>
                <a:ea typeface="+mn-ea"/>
              </a:rPr>
              <a:t>提醒</a:t>
            </a:r>
            <a:r>
              <a:rPr lang="zh-CN" altLang="zh-CN" sz="2400" dirty="0">
                <a:latin typeface="+mn-ea"/>
                <a:ea typeface="+mn-ea"/>
              </a:rPr>
              <a:t>学生持该</a:t>
            </a:r>
            <a:r>
              <a:rPr lang="zh-CN" altLang="en-US" sz="2400" dirty="0">
                <a:latin typeface="+mn-ea"/>
                <a:ea typeface="+mn-ea"/>
              </a:rPr>
              <a:t>登记</a:t>
            </a:r>
            <a:r>
              <a:rPr lang="zh-CN" altLang="zh-CN" sz="2400" dirty="0">
                <a:latin typeface="+mn-ea"/>
                <a:ea typeface="+mn-ea"/>
              </a:rPr>
              <a:t>格至财务部补交差额。</a:t>
            </a:r>
            <a:endParaRPr lang="en-US" altLang="zh-CN" sz="2400" dirty="0">
              <a:latin typeface="+mn-ea"/>
              <a:ea typeface="+mn-ea"/>
            </a:endParaRPr>
          </a:p>
          <a:p>
            <a:pPr>
              <a:buNone/>
            </a:pPr>
            <a:r>
              <a:rPr lang="en-US" altLang="zh-CN" sz="2400" dirty="0">
                <a:latin typeface="+mn-ea"/>
                <a:ea typeface="+mn-ea"/>
              </a:rPr>
              <a:t> </a:t>
            </a:r>
            <a:r>
              <a:rPr lang="en-US" altLang="zh-CN" sz="2400" dirty="0" smtClean="0">
                <a:latin typeface="+mn-ea"/>
                <a:ea typeface="+mn-ea"/>
              </a:rPr>
              <a:t>  </a:t>
            </a:r>
            <a:r>
              <a:rPr lang="zh-CN" altLang="en-US" sz="2400" dirty="0" smtClean="0">
                <a:latin typeface="+mn-ea"/>
                <a:ea typeface="+mn-ea"/>
              </a:rPr>
              <a:t>步骤五  如有学生经济特别困难，可与学工部沟通为学生申请新生临时困难补助及其他资助。</a:t>
            </a:r>
            <a:endParaRPr lang="zh-CN" altLang="zh-CN" sz="2400" dirty="0">
              <a:latin typeface="+mn-ea"/>
              <a:ea typeface="+mn-ea"/>
            </a:endParaRPr>
          </a:p>
        </p:txBody>
      </p:sp>
      <p:pic>
        <p:nvPicPr>
          <p:cNvPr id="5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文本框 5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3049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493087" y="1566564"/>
            <a:ext cx="8080460" cy="383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2548680737"/>
              </p:ext>
            </p:extLst>
          </p:nvPr>
        </p:nvGraphicFramePr>
        <p:xfrm>
          <a:off x="1376454" y="2482369"/>
          <a:ext cx="9330005" cy="36653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文本框 5"/>
          <p:cNvSpPr txBox="1"/>
          <p:nvPr/>
        </p:nvSpPr>
        <p:spPr>
          <a:xfrm>
            <a:off x="2750964" y="1472702"/>
            <a:ext cx="6580984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None/>
            </a:pPr>
            <a:r>
              <a:rPr lang="zh-CN" altLang="en-US" sz="2600" b="1" dirty="0" smtClean="0">
                <a:latin typeface="+mn-ea"/>
                <a:ea typeface="+mn-ea"/>
              </a:rPr>
              <a:t>助学贷款是解决学费问题的主渠道</a:t>
            </a:r>
            <a:endParaRPr lang="zh-CN" altLang="en-US" sz="2600" b="1" dirty="0">
              <a:latin typeface="+mn-ea"/>
              <a:ea typeface="+mn-ea"/>
            </a:endParaRPr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743086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矩形 4"/>
          <p:cNvSpPr/>
          <p:nvPr/>
        </p:nvSpPr>
        <p:spPr>
          <a:xfrm>
            <a:off x="2365435" y="1868927"/>
            <a:ext cx="557075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None/>
            </a:pPr>
            <a:r>
              <a:rPr lang="zh-CN" altLang="en-US" sz="2800" dirty="0">
                <a:latin typeface="+mn-ea"/>
                <a:ea typeface="+mn-ea"/>
              </a:rPr>
              <a:t>校园地助学贷款（国家助学贷款</a:t>
            </a:r>
            <a:r>
              <a:rPr lang="zh-CN" altLang="en-US" sz="2800" dirty="0" smtClean="0">
                <a:latin typeface="+mn-ea"/>
                <a:ea typeface="+mn-ea"/>
              </a:rPr>
              <a:t>）</a:t>
            </a:r>
            <a:endParaRPr lang="en-US" altLang="zh-CN" sz="2800" dirty="0" smtClean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65435" y="2739233"/>
            <a:ext cx="7704856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spcAft>
                <a:spcPts val="600"/>
              </a:spcAft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贷款申请</a:t>
            </a:r>
            <a:r>
              <a:rPr lang="zh-CN" altLang="en-US" sz="2000" dirty="0" smtClean="0">
                <a:latin typeface="+mn-ea"/>
                <a:ea typeface="+mn-ea"/>
              </a:rPr>
              <a:t>：</a:t>
            </a:r>
            <a:r>
              <a:rPr lang="zh-CN" altLang="en-US" sz="2000" dirty="0">
                <a:latin typeface="+mn-ea"/>
                <a:ea typeface="+mn-ea"/>
              </a:rPr>
              <a:t>学校作为中间机构，帮助学生向银行申请</a:t>
            </a:r>
            <a:r>
              <a:rPr lang="zh-CN" altLang="en-US" sz="2000" dirty="0" smtClean="0">
                <a:latin typeface="+mn-ea"/>
                <a:ea typeface="+mn-ea"/>
              </a:rPr>
              <a:t>贷款。</a:t>
            </a:r>
            <a:r>
              <a:rPr lang="zh-CN" altLang="en-US" sz="2000" dirty="0" smtClean="0">
                <a:solidFill>
                  <a:srgbClr val="C00000"/>
                </a:solidFill>
                <a:latin typeface="+mn-ea"/>
                <a:ea typeface="+mn-ea"/>
              </a:rPr>
              <a:t>每年</a:t>
            </a:r>
            <a:r>
              <a:rPr lang="en-US" altLang="zh-CN" sz="2000" dirty="0" smtClean="0">
                <a:solidFill>
                  <a:srgbClr val="C00000"/>
                </a:solidFill>
                <a:latin typeface="+mn-ea"/>
                <a:ea typeface="+mn-ea"/>
              </a:rPr>
              <a:t>9</a:t>
            </a:r>
            <a:r>
              <a:rPr lang="zh-CN" altLang="en-US" sz="2000" dirty="0" smtClean="0">
                <a:solidFill>
                  <a:srgbClr val="C00000"/>
                </a:solidFill>
                <a:latin typeface="+mn-ea"/>
                <a:ea typeface="+mn-ea"/>
              </a:rPr>
              <a:t>月处开始办理，一次可申请四年贷款。</a:t>
            </a:r>
            <a:endParaRPr lang="en-US" altLang="zh-CN" sz="2000" dirty="0" smtClean="0">
              <a:solidFill>
                <a:srgbClr val="C00000"/>
              </a:solidFill>
              <a:latin typeface="+mn-ea"/>
              <a:ea typeface="+mn-ea"/>
            </a:endParaRPr>
          </a:p>
          <a:p>
            <a:pPr lvl="0">
              <a:spcAft>
                <a:spcPts val="600"/>
              </a:spcAft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贷款发放</a:t>
            </a:r>
            <a:r>
              <a:rPr lang="zh-CN" altLang="en-US" sz="2000" dirty="0" smtClean="0">
                <a:latin typeface="+mn-ea"/>
                <a:ea typeface="+mn-ea"/>
              </a:rPr>
              <a:t>：按年发放；首次申请，当年</a:t>
            </a:r>
            <a:r>
              <a:rPr lang="en-US" altLang="zh-CN" sz="2000" dirty="0" smtClean="0">
                <a:latin typeface="+mn-ea"/>
                <a:ea typeface="+mn-ea"/>
              </a:rPr>
              <a:t>12</a:t>
            </a:r>
            <a:r>
              <a:rPr lang="zh-CN" altLang="en-US" sz="2000" dirty="0" smtClean="0">
                <a:latin typeface="+mn-ea"/>
                <a:ea typeface="+mn-ea"/>
              </a:rPr>
              <a:t>月份发放；其余每年</a:t>
            </a:r>
            <a:r>
              <a:rPr lang="en-US" altLang="zh-CN" sz="2000" dirty="0" smtClean="0">
                <a:latin typeface="+mn-ea"/>
                <a:ea typeface="+mn-ea"/>
              </a:rPr>
              <a:t>8</a:t>
            </a:r>
            <a:r>
              <a:rPr lang="zh-CN" altLang="en-US" sz="2000" dirty="0" smtClean="0">
                <a:latin typeface="+mn-ea"/>
                <a:ea typeface="+mn-ea"/>
              </a:rPr>
              <a:t>月下旬发放。</a:t>
            </a:r>
            <a:endParaRPr lang="en-US" altLang="zh-CN" sz="2000" dirty="0" smtClean="0">
              <a:latin typeface="+mn-ea"/>
              <a:ea typeface="+mn-ea"/>
            </a:endParaRPr>
          </a:p>
          <a:p>
            <a:pPr lvl="0">
              <a:spcAft>
                <a:spcPts val="600"/>
              </a:spcAft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贷款管理</a:t>
            </a:r>
            <a:r>
              <a:rPr lang="zh-CN" altLang="en-US" sz="2000" dirty="0" smtClean="0">
                <a:latin typeface="+mn-ea"/>
                <a:ea typeface="+mn-ea"/>
              </a:rPr>
              <a:t>：加强诚信教育，关注贷款学生成长，提升就业能力。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贷款还款</a:t>
            </a:r>
            <a:r>
              <a:rPr lang="zh-CN" altLang="en-US" sz="2000" dirty="0" smtClean="0">
                <a:latin typeface="+mn-ea"/>
                <a:ea typeface="+mn-ea"/>
              </a:rPr>
              <a:t>：在校期间利息财政补贴，毕业后开始还款，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毕业后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13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年内还清贷款本息，前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3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年还贷款利息，后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10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年偿还本金和利息，最长不超过</a:t>
            </a:r>
            <a:r>
              <a:rPr lang="en-US" altLang="zh-CN" sz="2000" dirty="0">
                <a:solidFill>
                  <a:srgbClr val="C00000"/>
                </a:solidFill>
                <a:latin typeface="+mn-ea"/>
                <a:ea typeface="+mn-ea"/>
              </a:rPr>
              <a:t>20</a:t>
            </a:r>
            <a:r>
              <a:rPr lang="zh-CN" altLang="en-US" sz="2000" dirty="0" smtClean="0">
                <a:solidFill>
                  <a:srgbClr val="C00000"/>
                </a:solidFill>
                <a:latin typeface="+mn-ea"/>
                <a:ea typeface="+mn-ea"/>
              </a:rPr>
              <a:t>年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942255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1750166" y="1809642"/>
            <a:ext cx="698477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800" dirty="0" smtClean="0">
                <a:latin typeface="+mn-ea"/>
                <a:ea typeface="+mn-ea"/>
              </a:rPr>
              <a:t>生源地助学贷款</a:t>
            </a:r>
            <a:endParaRPr lang="zh-CN" altLang="en-US" sz="2800" dirty="0">
              <a:latin typeface="+mn-ea"/>
              <a:ea typeface="+mn-ea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1779518" y="2535726"/>
            <a:ext cx="8208912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spcAft>
                <a:spcPts val="600"/>
              </a:spcAft>
              <a:buNone/>
            </a:pPr>
            <a:r>
              <a:rPr lang="zh-CN" altLang="en-US" sz="2000" u="sng" dirty="0">
                <a:latin typeface="+mn-ea"/>
                <a:ea typeface="+mn-ea"/>
              </a:rPr>
              <a:t>贷款申请</a:t>
            </a:r>
            <a:r>
              <a:rPr lang="zh-CN" altLang="en-US" sz="2000" dirty="0" smtClean="0">
                <a:latin typeface="+mn-ea"/>
                <a:ea typeface="+mn-ea"/>
              </a:rPr>
              <a:t>：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由学生本人在家乡向县级资助中心申请，</a:t>
            </a:r>
            <a:r>
              <a:rPr lang="zh-CN" altLang="en-US" sz="2000" dirty="0">
                <a:latin typeface="+mn-ea"/>
                <a:ea typeface="+mn-ea"/>
              </a:rPr>
              <a:t>学校只负责核实学生信息，根据学生及县级资助中心的要求提供学生</a:t>
            </a:r>
            <a:r>
              <a:rPr lang="zh-CN" altLang="en-US" sz="2000" dirty="0" smtClean="0">
                <a:latin typeface="+mn-ea"/>
                <a:ea typeface="+mn-ea"/>
              </a:rPr>
              <a:t>信息。</a:t>
            </a:r>
            <a:endParaRPr lang="en-US" altLang="zh-CN" sz="2000" dirty="0" smtClean="0">
              <a:latin typeface="+mn-ea"/>
              <a:ea typeface="+mn-ea"/>
            </a:endParaRPr>
          </a:p>
          <a:p>
            <a:pPr lvl="0">
              <a:spcAft>
                <a:spcPts val="600"/>
              </a:spcAft>
              <a:buNone/>
            </a:pPr>
            <a:r>
              <a:rPr lang="zh-CN" altLang="en-US" sz="2000" dirty="0" smtClean="0">
                <a:latin typeface="+mn-ea"/>
                <a:ea typeface="+mn-ea"/>
              </a:rPr>
              <a:t>贷款续贷：</a:t>
            </a:r>
            <a:r>
              <a:rPr lang="zh-CN" altLang="en-US" sz="2000" dirty="0">
                <a:solidFill>
                  <a:srgbClr val="C00000"/>
                </a:solidFill>
                <a:latin typeface="+mn-ea"/>
                <a:ea typeface="+mn-ea"/>
              </a:rPr>
              <a:t>每年一</a:t>
            </a:r>
            <a:r>
              <a:rPr lang="zh-CN" altLang="en-US" sz="2000" dirty="0" smtClean="0">
                <a:solidFill>
                  <a:srgbClr val="C00000"/>
                </a:solidFill>
                <a:latin typeface="+mn-ea"/>
                <a:ea typeface="+mn-ea"/>
              </a:rPr>
              <a:t>申请，一般在</a:t>
            </a:r>
            <a:r>
              <a:rPr lang="en-US" altLang="zh-CN" sz="2000" dirty="0" smtClean="0">
                <a:solidFill>
                  <a:srgbClr val="C00000"/>
                </a:solidFill>
                <a:latin typeface="+mn-ea"/>
                <a:ea typeface="+mn-ea"/>
              </a:rPr>
              <a:t>6</a:t>
            </a:r>
            <a:r>
              <a:rPr lang="zh-CN" altLang="en-US" sz="2000" dirty="0" smtClean="0">
                <a:solidFill>
                  <a:srgbClr val="C00000"/>
                </a:solidFill>
                <a:latin typeface="+mn-ea"/>
                <a:ea typeface="+mn-ea"/>
              </a:rPr>
              <a:t>月份。</a:t>
            </a:r>
            <a:endParaRPr lang="zh-CN" altLang="en-US" sz="2000" dirty="0">
              <a:solidFill>
                <a:srgbClr val="C00000"/>
              </a:solidFill>
              <a:latin typeface="+mn-ea"/>
              <a:ea typeface="+mn-ea"/>
            </a:endParaRPr>
          </a:p>
          <a:p>
            <a:pPr lvl="0">
              <a:spcAft>
                <a:spcPts val="600"/>
              </a:spcAft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贷款</a:t>
            </a:r>
            <a:r>
              <a:rPr lang="zh-CN" altLang="en-US" sz="2000" u="sng" dirty="0">
                <a:latin typeface="+mn-ea"/>
                <a:ea typeface="+mn-ea"/>
              </a:rPr>
              <a:t>发放</a:t>
            </a:r>
            <a:r>
              <a:rPr lang="zh-CN" altLang="en-US" sz="2000" dirty="0" smtClean="0">
                <a:latin typeface="+mn-ea"/>
                <a:ea typeface="+mn-ea"/>
              </a:rPr>
              <a:t>：当年申请当年发放，预计</a:t>
            </a:r>
            <a:r>
              <a:rPr lang="en-US" altLang="zh-CN" sz="2000" dirty="0" smtClean="0">
                <a:latin typeface="+mn-ea"/>
                <a:ea typeface="+mn-ea"/>
              </a:rPr>
              <a:t>11</a:t>
            </a:r>
            <a:r>
              <a:rPr lang="zh-CN" altLang="en-US" sz="2000" dirty="0" smtClean="0">
                <a:latin typeface="+mn-ea"/>
                <a:ea typeface="+mn-ea"/>
              </a:rPr>
              <a:t>月下旬发放，各省份时间不一。不申请则不发放。</a:t>
            </a:r>
            <a:endParaRPr lang="en-US" altLang="zh-CN" sz="2000" dirty="0">
              <a:latin typeface="+mn-ea"/>
              <a:ea typeface="+mn-ea"/>
            </a:endParaRPr>
          </a:p>
          <a:p>
            <a:pPr lvl="0">
              <a:spcAft>
                <a:spcPts val="600"/>
              </a:spcAft>
              <a:buNone/>
            </a:pPr>
            <a:r>
              <a:rPr lang="zh-CN" altLang="en-US" sz="2000" u="sng" dirty="0">
                <a:latin typeface="+mn-ea"/>
                <a:ea typeface="+mn-ea"/>
              </a:rPr>
              <a:t>贷款管理</a:t>
            </a:r>
            <a:r>
              <a:rPr lang="zh-CN" altLang="en-US" sz="2000" dirty="0">
                <a:latin typeface="+mn-ea"/>
                <a:ea typeface="+mn-ea"/>
              </a:rPr>
              <a:t>：加强诚信教育，关注贷款学生成长，提升就业能力。</a:t>
            </a:r>
            <a:endParaRPr lang="en-US" altLang="zh-CN" sz="2000" dirty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>
                <a:latin typeface="+mn-ea"/>
                <a:ea typeface="+mn-ea"/>
              </a:rPr>
              <a:t>贷款还款</a:t>
            </a:r>
            <a:r>
              <a:rPr lang="zh-CN" altLang="en-US" sz="2000" dirty="0">
                <a:latin typeface="+mn-ea"/>
                <a:ea typeface="+mn-ea"/>
              </a:rPr>
              <a:t>：在校期间利息财政补贴，毕业后开始还款，毕业后</a:t>
            </a:r>
            <a:r>
              <a:rPr lang="en-US" altLang="zh-CN" sz="2000" dirty="0">
                <a:latin typeface="+mn-ea"/>
                <a:ea typeface="+mn-ea"/>
              </a:rPr>
              <a:t>13</a:t>
            </a:r>
            <a:r>
              <a:rPr lang="zh-CN" altLang="en-US" sz="2000" dirty="0">
                <a:latin typeface="+mn-ea"/>
                <a:ea typeface="+mn-ea"/>
              </a:rPr>
              <a:t>年内还清贷款本息，前</a:t>
            </a:r>
            <a:r>
              <a:rPr lang="en-US" altLang="zh-CN" sz="2000" dirty="0">
                <a:latin typeface="+mn-ea"/>
                <a:ea typeface="+mn-ea"/>
              </a:rPr>
              <a:t>3</a:t>
            </a:r>
            <a:r>
              <a:rPr lang="zh-CN" altLang="en-US" sz="2000" dirty="0">
                <a:latin typeface="+mn-ea"/>
                <a:ea typeface="+mn-ea"/>
              </a:rPr>
              <a:t>年还贷款利息，后</a:t>
            </a:r>
            <a:r>
              <a:rPr lang="en-US" altLang="zh-CN" sz="2000" dirty="0">
                <a:latin typeface="+mn-ea"/>
                <a:ea typeface="+mn-ea"/>
              </a:rPr>
              <a:t>10</a:t>
            </a:r>
            <a:r>
              <a:rPr lang="zh-CN" altLang="en-US" sz="2000" dirty="0">
                <a:latin typeface="+mn-ea"/>
                <a:ea typeface="+mn-ea"/>
              </a:rPr>
              <a:t>年偿还本金和利息，最长不超过</a:t>
            </a:r>
            <a:r>
              <a:rPr lang="en-US" altLang="zh-CN" sz="2000" dirty="0">
                <a:latin typeface="+mn-ea"/>
                <a:ea typeface="+mn-ea"/>
              </a:rPr>
              <a:t>20</a:t>
            </a:r>
            <a:r>
              <a:rPr lang="zh-CN" altLang="en-US" sz="2000" dirty="0" smtClean="0">
                <a:latin typeface="+mn-ea"/>
                <a:ea typeface="+mn-ea"/>
              </a:rPr>
              <a:t>年。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6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891342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342594" y="1737945"/>
            <a:ext cx="76087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800" b="1" dirty="0" smtClean="0">
                <a:latin typeface="+mn-ea"/>
                <a:ea typeface="+mn-ea"/>
              </a:rPr>
              <a:t>学费补偿及贷款代偿：导向性的国家资助政策</a:t>
            </a:r>
            <a:endParaRPr lang="zh-CN" altLang="en-US" sz="2800" b="1" dirty="0">
              <a:latin typeface="+mn-ea"/>
              <a:ea typeface="+mn-ea"/>
            </a:endParaRPr>
          </a:p>
        </p:txBody>
      </p:sp>
      <p:graphicFrame>
        <p:nvGraphicFramePr>
          <p:cNvPr id="5" name="图示 4"/>
          <p:cNvGraphicFramePr/>
          <p:nvPr>
            <p:extLst>
              <p:ext uri="{D42A27DB-BD31-4B8C-83A1-F6EECF244321}">
                <p14:modId xmlns:p14="http://schemas.microsoft.com/office/powerpoint/2010/main" val="3442198810"/>
              </p:ext>
            </p:extLst>
          </p:nvPr>
        </p:nvGraphicFramePr>
        <p:xfrm>
          <a:off x="2162066" y="2941783"/>
          <a:ext cx="8064896" cy="316835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45028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518845" y="2124011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919573" y="1842793"/>
            <a:ext cx="5688632" cy="6924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基层就业代偿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919573" y="2816508"/>
            <a:ext cx="7944088" cy="36317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资助对象</a:t>
            </a:r>
            <a:r>
              <a:rPr lang="zh-CN" altLang="en-US" sz="2000" dirty="0" smtClean="0">
                <a:latin typeface="+mn-ea"/>
                <a:ea typeface="+mn-ea"/>
              </a:rPr>
              <a:t>：应届毕业生毕业当年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申请时间</a:t>
            </a:r>
            <a:r>
              <a:rPr lang="zh-CN" altLang="en-US" sz="2000" dirty="0" smtClean="0">
                <a:latin typeface="+mn-ea"/>
                <a:ea typeface="+mn-ea"/>
              </a:rPr>
              <a:t>：分两批，每年</a:t>
            </a:r>
            <a:r>
              <a:rPr lang="en-US" altLang="zh-CN" sz="2000" dirty="0" smtClean="0">
                <a:latin typeface="+mn-ea"/>
                <a:ea typeface="+mn-ea"/>
              </a:rPr>
              <a:t>6</a:t>
            </a:r>
            <a:r>
              <a:rPr lang="zh-CN" altLang="en-US" sz="2000" dirty="0" smtClean="0">
                <a:latin typeface="+mn-ea"/>
                <a:ea typeface="+mn-ea"/>
              </a:rPr>
              <a:t>月和</a:t>
            </a:r>
            <a:r>
              <a:rPr lang="en-US" altLang="zh-CN" sz="2000" dirty="0" smtClean="0">
                <a:latin typeface="+mn-ea"/>
                <a:ea typeface="+mn-ea"/>
              </a:rPr>
              <a:t>12</a:t>
            </a:r>
            <a:r>
              <a:rPr lang="zh-CN" altLang="en-US" sz="2000" dirty="0" smtClean="0">
                <a:latin typeface="+mn-ea"/>
                <a:ea typeface="+mn-ea"/>
              </a:rPr>
              <a:t>月报送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工作地点</a:t>
            </a:r>
            <a:r>
              <a:rPr lang="zh-CN" altLang="en-US" sz="2000" dirty="0" smtClean="0">
                <a:latin typeface="+mn-ea"/>
                <a:ea typeface="+mn-ea"/>
              </a:rPr>
              <a:t>：中西部省份基层单位（一般为乡镇一级）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服务年限</a:t>
            </a:r>
            <a:r>
              <a:rPr lang="zh-CN" altLang="en-US" sz="2000" dirty="0" smtClean="0">
                <a:latin typeface="+mn-ea"/>
                <a:ea typeface="+mn-ea"/>
              </a:rPr>
              <a:t>：</a:t>
            </a:r>
            <a:r>
              <a:rPr lang="en-US" altLang="zh-CN" sz="2000" dirty="0" smtClean="0">
                <a:latin typeface="+mn-ea"/>
                <a:ea typeface="+mn-ea"/>
              </a:rPr>
              <a:t>3</a:t>
            </a:r>
            <a:r>
              <a:rPr lang="zh-CN" altLang="en-US" sz="2000" dirty="0" smtClean="0">
                <a:latin typeface="+mn-ea"/>
                <a:ea typeface="+mn-ea"/>
              </a:rPr>
              <a:t>年及以上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代偿资金</a:t>
            </a:r>
            <a:r>
              <a:rPr lang="zh-CN" altLang="en-US" sz="2000" dirty="0" smtClean="0">
                <a:latin typeface="+mn-ea"/>
                <a:ea typeface="+mn-ea"/>
              </a:rPr>
              <a:t>：</a:t>
            </a:r>
            <a:r>
              <a:rPr lang="zh-CN" altLang="en-US" sz="2000" dirty="0">
                <a:latin typeface="+mn-ea"/>
                <a:ea typeface="+mn-ea"/>
              </a:rPr>
              <a:t>本科生上限</a:t>
            </a:r>
            <a:r>
              <a:rPr lang="en-US" altLang="zh-CN" sz="2000" dirty="0">
                <a:latin typeface="+mn-ea"/>
                <a:ea typeface="+mn-ea"/>
              </a:rPr>
              <a:t>8000</a:t>
            </a:r>
            <a:r>
              <a:rPr lang="zh-CN" altLang="en-US" sz="2000" dirty="0" smtClean="0">
                <a:latin typeface="+mn-ea"/>
                <a:ea typeface="+mn-ea"/>
              </a:rPr>
              <a:t>元</a:t>
            </a:r>
            <a:r>
              <a:rPr lang="en-US" altLang="zh-CN" sz="2000" dirty="0" smtClean="0">
                <a:latin typeface="+mn-ea"/>
                <a:ea typeface="+mn-ea"/>
              </a:rPr>
              <a:t>/</a:t>
            </a:r>
            <a:r>
              <a:rPr lang="zh-CN" altLang="en-US" sz="2000" dirty="0" smtClean="0">
                <a:latin typeface="+mn-ea"/>
                <a:ea typeface="+mn-ea"/>
              </a:rPr>
              <a:t>年，</a:t>
            </a:r>
            <a:r>
              <a:rPr lang="zh-CN" altLang="en-US" sz="2000" dirty="0">
                <a:latin typeface="+mn-ea"/>
                <a:ea typeface="+mn-ea"/>
              </a:rPr>
              <a:t>研究生上限</a:t>
            </a:r>
            <a:r>
              <a:rPr lang="en-US" altLang="zh-CN" sz="2000" dirty="0">
                <a:latin typeface="+mn-ea"/>
                <a:ea typeface="+mn-ea"/>
              </a:rPr>
              <a:t>12000</a:t>
            </a:r>
            <a:r>
              <a:rPr lang="zh-CN" altLang="en-US" sz="2000" dirty="0" smtClean="0">
                <a:latin typeface="+mn-ea"/>
                <a:ea typeface="+mn-ea"/>
              </a:rPr>
              <a:t>元</a:t>
            </a:r>
            <a:r>
              <a:rPr lang="en-US" altLang="zh-CN" sz="2000" dirty="0">
                <a:latin typeface="+mn-ea"/>
              </a:rPr>
              <a:t>/</a:t>
            </a:r>
            <a:r>
              <a:rPr lang="zh-CN" altLang="en-US" sz="2000" dirty="0">
                <a:latin typeface="+mn-ea"/>
              </a:rPr>
              <a:t>年</a:t>
            </a:r>
            <a:r>
              <a:rPr lang="zh-CN" altLang="en-US" sz="2000" dirty="0" smtClean="0">
                <a:latin typeface="+mn-ea"/>
                <a:ea typeface="+mn-ea"/>
              </a:rPr>
              <a:t>；首先用来偿还助学贷款；分</a:t>
            </a:r>
            <a:r>
              <a:rPr lang="en-US" altLang="zh-CN" sz="2000" dirty="0" smtClean="0">
                <a:latin typeface="+mn-ea"/>
                <a:ea typeface="+mn-ea"/>
              </a:rPr>
              <a:t>3</a:t>
            </a:r>
            <a:r>
              <a:rPr lang="zh-CN" altLang="en-US" sz="2000" dirty="0" smtClean="0">
                <a:latin typeface="+mn-ea"/>
                <a:ea typeface="+mn-ea"/>
              </a:rPr>
              <a:t>年发放，贷款学生还可以申请利息补贴。</a:t>
            </a:r>
            <a:endParaRPr lang="en-US" altLang="zh-CN" sz="2000" dirty="0" smtClean="0">
              <a:latin typeface="+mn-ea"/>
              <a:ea typeface="+mn-ea"/>
            </a:endParaRPr>
          </a:p>
          <a:p>
            <a:pPr>
              <a:buNone/>
            </a:pPr>
            <a:r>
              <a:rPr lang="zh-CN" altLang="en-US" sz="2000" u="sng" dirty="0" smtClean="0">
                <a:latin typeface="+mn-ea"/>
                <a:ea typeface="+mn-ea"/>
              </a:rPr>
              <a:t>代偿管理</a:t>
            </a:r>
            <a:r>
              <a:rPr lang="zh-CN" altLang="en-US" sz="2000" dirty="0" smtClean="0">
                <a:latin typeface="+mn-ea"/>
                <a:ea typeface="+mn-ea"/>
              </a:rPr>
              <a:t>：每年需要核实学生在岗情况，一般在</a:t>
            </a:r>
            <a:r>
              <a:rPr lang="en-US" altLang="zh-CN" sz="2000" dirty="0" smtClean="0">
                <a:latin typeface="+mn-ea"/>
                <a:ea typeface="+mn-ea"/>
              </a:rPr>
              <a:t>5-6</a:t>
            </a:r>
            <a:r>
              <a:rPr lang="zh-CN" altLang="en-US" sz="2000" dirty="0" smtClean="0">
                <a:latin typeface="+mn-ea"/>
                <a:ea typeface="+mn-ea"/>
              </a:rPr>
              <a:t>月</a:t>
            </a:r>
            <a:r>
              <a:rPr lang="zh-CN" altLang="en-US" sz="1800" dirty="0" smtClean="0">
                <a:latin typeface="+mn-ea"/>
                <a:ea typeface="+mn-ea"/>
              </a:rPr>
              <a:t>。</a:t>
            </a:r>
            <a:endParaRPr lang="zh-CN" altLang="en-US" sz="1800" dirty="0">
              <a:latin typeface="+mn-ea"/>
              <a:ea typeface="+mn-ea"/>
            </a:endParaRPr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68557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3137030" y="1737945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650034" y="1377142"/>
            <a:ext cx="69677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000" b="1" dirty="0" smtClean="0">
                <a:latin typeface="+mn-ea"/>
              </a:rPr>
              <a:t>服兵役代偿资助上限：本科生</a:t>
            </a:r>
            <a:r>
              <a:rPr lang="en-US" altLang="zh-CN" sz="2000" b="1" dirty="0" smtClean="0">
                <a:latin typeface="+mn-ea"/>
              </a:rPr>
              <a:t>8000</a:t>
            </a:r>
            <a:r>
              <a:rPr lang="zh-CN" altLang="en-US" sz="2000" b="1" dirty="0" smtClean="0">
                <a:latin typeface="+mn-ea"/>
              </a:rPr>
              <a:t>元</a:t>
            </a:r>
            <a:r>
              <a:rPr lang="en-US" altLang="zh-CN" sz="2000" b="1" dirty="0">
                <a:latin typeface="+mn-ea"/>
              </a:rPr>
              <a:t>/</a:t>
            </a:r>
            <a:r>
              <a:rPr lang="zh-CN" altLang="en-US" sz="2000" b="1" dirty="0" smtClean="0">
                <a:latin typeface="+mn-ea"/>
              </a:rPr>
              <a:t>年，研究生</a:t>
            </a:r>
            <a:r>
              <a:rPr lang="en-US" altLang="zh-CN" sz="2000" b="1" dirty="0" smtClean="0">
                <a:latin typeface="+mn-ea"/>
              </a:rPr>
              <a:t>12000</a:t>
            </a:r>
            <a:r>
              <a:rPr lang="zh-CN" altLang="en-US" sz="2000" b="1" dirty="0">
                <a:latin typeface="+mn-ea"/>
              </a:rPr>
              <a:t>元</a:t>
            </a:r>
            <a:r>
              <a:rPr lang="en-US" altLang="zh-CN" sz="2000" b="1" dirty="0">
                <a:latin typeface="+mn-ea"/>
              </a:rPr>
              <a:t>/</a:t>
            </a:r>
            <a:r>
              <a:rPr lang="zh-CN" altLang="en-US" sz="2000" b="1" dirty="0">
                <a:latin typeface="+mn-ea"/>
              </a:rPr>
              <a:t>年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27009345"/>
              </p:ext>
            </p:extLst>
          </p:nvPr>
        </p:nvGraphicFramePr>
        <p:xfrm>
          <a:off x="1984902" y="2069639"/>
          <a:ext cx="8640960" cy="45648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6181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58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3098394" y="1924828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402383" y="1928837"/>
            <a:ext cx="5688632" cy="59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退役士兵学费资助</a:t>
            </a:r>
          </a:p>
        </p:txBody>
      </p:sp>
      <p:graphicFrame>
        <p:nvGraphicFramePr>
          <p:cNvPr id="6" name="图示 5"/>
          <p:cNvGraphicFramePr/>
          <p:nvPr>
            <p:extLst>
              <p:ext uri="{D42A27DB-BD31-4B8C-83A1-F6EECF244321}">
                <p14:modId xmlns:p14="http://schemas.microsoft.com/office/powerpoint/2010/main" val="1145310133"/>
              </p:ext>
            </p:extLst>
          </p:nvPr>
        </p:nvGraphicFramePr>
        <p:xfrm>
          <a:off x="3146738" y="1837044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文本框 6"/>
          <p:cNvSpPr txBox="1"/>
          <p:nvPr/>
        </p:nvSpPr>
        <p:spPr>
          <a:xfrm>
            <a:off x="3091901" y="2716219"/>
            <a:ext cx="6624736" cy="2123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400" dirty="0" smtClean="0">
                <a:latin typeface="+mn-ea"/>
                <a:ea typeface="+mn-ea"/>
              </a:rPr>
              <a:t>资助对象：</a:t>
            </a:r>
            <a:endParaRPr lang="en-US" altLang="zh-CN" sz="2400" dirty="0" smtClean="0">
              <a:latin typeface="+mn-ea"/>
              <a:ea typeface="+mn-ea"/>
            </a:endParaRPr>
          </a:p>
          <a:p>
            <a:pPr lvl="0">
              <a:buNone/>
            </a:pPr>
            <a:r>
              <a:rPr lang="zh-CN" altLang="zh-CN" dirty="0"/>
              <a:t>退役一年以上的士兵，持有民政部门出具的关于其自主就业退役士兵身份的证明；</a:t>
            </a:r>
          </a:p>
          <a:p>
            <a:pPr lvl="0">
              <a:buNone/>
            </a:pPr>
            <a:r>
              <a:rPr lang="zh-CN" altLang="zh-CN" dirty="0"/>
              <a:t>具有我校正式学籍的全日制学生；</a:t>
            </a:r>
          </a:p>
          <a:p>
            <a:pPr lvl="0">
              <a:buNone/>
            </a:pPr>
            <a:r>
              <a:rPr lang="zh-CN" altLang="zh-CN" dirty="0"/>
              <a:t>未享受过国家学费及贷款代偿政策；</a:t>
            </a:r>
          </a:p>
          <a:p>
            <a:pPr lvl="0">
              <a:buNone/>
            </a:pPr>
            <a:r>
              <a:rPr lang="zh-CN" altLang="zh-CN" dirty="0"/>
              <a:t>以前学历阶段未享受过退役士兵教育学费资助政策</a:t>
            </a:r>
          </a:p>
          <a:p>
            <a:pPr>
              <a:buNone/>
            </a:pP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3098393" y="4999320"/>
            <a:ext cx="747516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400" dirty="0" smtClean="0"/>
              <a:t>资助标准：上限</a:t>
            </a:r>
            <a:r>
              <a:rPr lang="zh-CN" altLang="en-US" sz="2400" dirty="0" smtClean="0">
                <a:latin typeface="+mn-ea"/>
              </a:rPr>
              <a:t>本科生</a:t>
            </a:r>
            <a:r>
              <a:rPr lang="en-US" altLang="zh-CN" sz="2400" dirty="0">
                <a:latin typeface="+mn-ea"/>
              </a:rPr>
              <a:t>8000</a:t>
            </a:r>
            <a:r>
              <a:rPr lang="zh-CN" altLang="en-US" sz="2400" dirty="0">
                <a:latin typeface="+mn-ea"/>
              </a:rPr>
              <a:t>元</a:t>
            </a:r>
            <a:r>
              <a:rPr lang="en-US" altLang="zh-CN" sz="2400" dirty="0">
                <a:latin typeface="+mn-ea"/>
              </a:rPr>
              <a:t>/</a:t>
            </a:r>
            <a:r>
              <a:rPr lang="zh-CN" altLang="en-US" sz="2400" dirty="0">
                <a:latin typeface="+mn-ea"/>
              </a:rPr>
              <a:t>年，研究生</a:t>
            </a:r>
            <a:r>
              <a:rPr lang="en-US" altLang="zh-CN" sz="2400" dirty="0">
                <a:latin typeface="+mn-ea"/>
              </a:rPr>
              <a:t>12000</a:t>
            </a:r>
            <a:r>
              <a:rPr lang="zh-CN" altLang="en-US" sz="2400" dirty="0">
                <a:latin typeface="+mn-ea"/>
              </a:rPr>
              <a:t>元</a:t>
            </a:r>
            <a:r>
              <a:rPr lang="en-US" altLang="zh-CN" sz="2400" dirty="0">
                <a:latin typeface="+mn-ea"/>
              </a:rPr>
              <a:t>/</a:t>
            </a:r>
            <a:r>
              <a:rPr lang="zh-CN" altLang="en-US" sz="2400" dirty="0">
                <a:latin typeface="+mn-ea"/>
              </a:rPr>
              <a:t>年</a:t>
            </a:r>
          </a:p>
          <a:p>
            <a:pPr>
              <a:buNone/>
            </a:pPr>
            <a:endParaRPr lang="zh-CN" altLang="en-US" dirty="0"/>
          </a:p>
        </p:txBody>
      </p:sp>
      <p:pic>
        <p:nvPicPr>
          <p:cNvPr id="12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3" name="文本框 12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组合 15"/>
          <p:cNvGrpSpPr/>
          <p:nvPr/>
        </p:nvGrpSpPr>
        <p:grpSpPr>
          <a:xfrm>
            <a:off x="2556383" y="2716219"/>
            <a:ext cx="508099" cy="508099"/>
            <a:chOff x="5528760" y="2950676"/>
            <a:chExt cx="1257214" cy="1257214"/>
          </a:xfrm>
        </p:grpSpPr>
        <p:sp>
          <p:nvSpPr>
            <p:cNvPr id="17" name="椭圆 16"/>
            <p:cNvSpPr/>
            <p:nvPr/>
          </p:nvSpPr>
          <p:spPr>
            <a:xfrm>
              <a:off x="5528760" y="2950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KSO_Shape"/>
            <p:cNvSpPr>
              <a:spLocks/>
            </p:cNvSpPr>
            <p:nvPr/>
          </p:nvSpPr>
          <p:spPr bwMode="auto">
            <a:xfrm>
              <a:off x="5764221" y="3202428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2562875" y="4942034"/>
            <a:ext cx="508099" cy="508099"/>
            <a:chOff x="5528760" y="2950676"/>
            <a:chExt cx="1257214" cy="1257214"/>
          </a:xfrm>
        </p:grpSpPr>
        <p:sp>
          <p:nvSpPr>
            <p:cNvPr id="20" name="椭圆 19"/>
            <p:cNvSpPr/>
            <p:nvPr/>
          </p:nvSpPr>
          <p:spPr>
            <a:xfrm>
              <a:off x="5528760" y="2950676"/>
              <a:ext cx="1257214" cy="1257214"/>
            </a:xfrm>
            <a:prstGeom prst="ellipse">
              <a:avLst/>
            </a:prstGeom>
            <a:solidFill>
              <a:srgbClr val="C00000"/>
            </a:solidFill>
            <a:ln w="19050">
              <a:noFill/>
              <a:prstDash val="sysDash"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KSO_Shape"/>
            <p:cNvSpPr>
              <a:spLocks/>
            </p:cNvSpPr>
            <p:nvPr/>
          </p:nvSpPr>
          <p:spPr bwMode="auto">
            <a:xfrm>
              <a:off x="5764221" y="3202428"/>
              <a:ext cx="827079" cy="703268"/>
            </a:xfrm>
            <a:custGeom>
              <a:avLst/>
              <a:gdLst>
                <a:gd name="T0" fmla="*/ 1221908 w 2276475"/>
                <a:gd name="T1" fmla="*/ 1328927 h 1936751"/>
                <a:gd name="T2" fmla="*/ 1196654 w 2276475"/>
                <a:gd name="T3" fmla="*/ 1388292 h 1936751"/>
                <a:gd name="T4" fmla="*/ 691864 w 2276475"/>
                <a:gd name="T5" fmla="*/ 1376845 h 1936751"/>
                <a:gd name="T6" fmla="*/ 695585 w 2276475"/>
                <a:gd name="T7" fmla="*/ 1314285 h 1936751"/>
                <a:gd name="T8" fmla="*/ 1104489 w 2276475"/>
                <a:gd name="T9" fmla="*/ 1115137 h 1936751"/>
                <a:gd name="T10" fmla="*/ 1117497 w 2276475"/>
                <a:gd name="T11" fmla="*/ 1168850 h 1936751"/>
                <a:gd name="T12" fmla="*/ 811396 w 2276475"/>
                <a:gd name="T13" fmla="*/ 1188695 h 1936751"/>
                <a:gd name="T14" fmla="*/ 783254 w 2276475"/>
                <a:gd name="T15" fmla="*/ 1141068 h 1936751"/>
                <a:gd name="T16" fmla="*/ 309026 w 2276475"/>
                <a:gd name="T17" fmla="*/ 898551 h 1936751"/>
                <a:gd name="T18" fmla="*/ 798665 w 2276475"/>
                <a:gd name="T19" fmla="*/ 935449 h 1936751"/>
                <a:gd name="T20" fmla="*/ 759855 w 2276475"/>
                <a:gd name="T21" fmla="*/ 989335 h 1936751"/>
                <a:gd name="T22" fmla="*/ 259317 w 2276475"/>
                <a:gd name="T23" fmla="*/ 967303 h 1936751"/>
                <a:gd name="T24" fmla="*/ 277393 w 2276475"/>
                <a:gd name="T25" fmla="*/ 906514 h 1936751"/>
                <a:gd name="T26" fmla="*/ 1086287 w 2276475"/>
                <a:gd name="T27" fmla="*/ 817903 h 1936751"/>
                <a:gd name="T28" fmla="*/ 1028372 w 2276475"/>
                <a:gd name="T29" fmla="*/ 919230 h 1936751"/>
                <a:gd name="T30" fmla="*/ 999280 w 2276475"/>
                <a:gd name="T31" fmla="*/ 917630 h 1936751"/>
                <a:gd name="T32" fmla="*/ 289574 w 2276475"/>
                <a:gd name="T33" fmla="*/ 706099 h 1936751"/>
                <a:gd name="T34" fmla="*/ 590631 w 2276475"/>
                <a:gd name="T35" fmla="*/ 735033 h 1936751"/>
                <a:gd name="T36" fmla="*/ 567535 w 2276475"/>
                <a:gd name="T37" fmla="*/ 784938 h 1936751"/>
                <a:gd name="T38" fmla="*/ 259309 w 2276475"/>
                <a:gd name="T39" fmla="*/ 770073 h 1936751"/>
                <a:gd name="T40" fmla="*/ 267273 w 2276475"/>
                <a:gd name="T41" fmla="*/ 715124 h 1936751"/>
                <a:gd name="T42" fmla="*/ 836933 w 2276475"/>
                <a:gd name="T43" fmla="*/ 505684 h 1936751"/>
                <a:gd name="T44" fmla="*/ 846494 w 2276475"/>
                <a:gd name="T45" fmla="*/ 574170 h 1936751"/>
                <a:gd name="T46" fmla="*/ 268069 w 2276475"/>
                <a:gd name="T47" fmla="*/ 592752 h 1936751"/>
                <a:gd name="T48" fmla="*/ 238855 w 2276475"/>
                <a:gd name="T49" fmla="*/ 530105 h 1936751"/>
                <a:gd name="T50" fmla="*/ 1467818 w 2276475"/>
                <a:gd name="T51" fmla="*/ 344025 h 1936751"/>
                <a:gd name="T52" fmla="*/ 1566759 w 2276475"/>
                <a:gd name="T53" fmla="*/ 428438 h 1936751"/>
                <a:gd name="T54" fmla="*/ 1578461 w 2276475"/>
                <a:gd name="T55" fmla="*/ 479936 h 1936751"/>
                <a:gd name="T56" fmla="*/ 1197862 w 2276475"/>
                <a:gd name="T57" fmla="*/ 846789 h 1936751"/>
                <a:gd name="T58" fmla="*/ 1138817 w 2276475"/>
                <a:gd name="T59" fmla="*/ 842806 h 1936751"/>
                <a:gd name="T60" fmla="*/ 1093869 w 2276475"/>
                <a:gd name="T61" fmla="*/ 799538 h 1936751"/>
                <a:gd name="T62" fmla="*/ 1075782 w 2276475"/>
                <a:gd name="T63" fmla="*/ 737423 h 1936751"/>
                <a:gd name="T64" fmla="*/ 1456382 w 2276475"/>
                <a:gd name="T65" fmla="*/ 344821 h 1936751"/>
                <a:gd name="T66" fmla="*/ 199469 w 2276475"/>
                <a:gd name="T67" fmla="*/ 367345 h 1936751"/>
                <a:gd name="T68" fmla="*/ 114475 w 2276475"/>
                <a:gd name="T69" fmla="*/ 448541 h 1936751"/>
                <a:gd name="T70" fmla="*/ 103321 w 2276475"/>
                <a:gd name="T71" fmla="*/ 1407238 h 1936751"/>
                <a:gd name="T72" fmla="*/ 171315 w 2276475"/>
                <a:gd name="T73" fmla="*/ 1503559 h 1936751"/>
                <a:gd name="T74" fmla="*/ 1382734 w 2276475"/>
                <a:gd name="T75" fmla="*/ 1530890 h 1936751"/>
                <a:gd name="T76" fmla="*/ 1488975 w 2276475"/>
                <a:gd name="T77" fmla="*/ 1477289 h 1936751"/>
                <a:gd name="T78" fmla="*/ 1531737 w 2276475"/>
                <a:gd name="T79" fmla="*/ 1365845 h 1936751"/>
                <a:gd name="T80" fmla="*/ 1605841 w 2276475"/>
                <a:gd name="T81" fmla="*/ 1539381 h 1936751"/>
                <a:gd name="T82" fmla="*/ 1513146 w 2276475"/>
                <a:gd name="T83" fmla="*/ 1611821 h 1936751"/>
                <a:gd name="T84" fmla="*/ 101461 w 2276475"/>
                <a:gd name="T85" fmla="*/ 1605982 h 1936751"/>
                <a:gd name="T86" fmla="*/ 16468 w 2276475"/>
                <a:gd name="T87" fmla="*/ 1525317 h 1936751"/>
                <a:gd name="T88" fmla="*/ 5312 w 2276475"/>
                <a:gd name="T89" fmla="*/ 391226 h 1936751"/>
                <a:gd name="T90" fmla="*/ 73307 w 2276475"/>
                <a:gd name="T91" fmla="*/ 295170 h 1936751"/>
                <a:gd name="T92" fmla="*/ 1746529 w 2276475"/>
                <a:gd name="T93" fmla="*/ 88926 h 1936751"/>
                <a:gd name="T94" fmla="*/ 1805153 w 2276475"/>
                <a:gd name="T95" fmla="*/ 114614 h 1936751"/>
                <a:gd name="T96" fmla="*/ 1838312 w 2276475"/>
                <a:gd name="T97" fmla="*/ 176846 h 1936751"/>
                <a:gd name="T98" fmla="*/ 1821600 w 2276475"/>
                <a:gd name="T99" fmla="*/ 237490 h 1936751"/>
                <a:gd name="T100" fmla="*/ 1620792 w 2276475"/>
                <a:gd name="T101" fmla="*/ 421806 h 1936751"/>
                <a:gd name="T102" fmla="*/ 1543068 w 2276475"/>
                <a:gd name="T103" fmla="*/ 339447 h 1936751"/>
                <a:gd name="T104" fmla="*/ 1506460 w 2276475"/>
                <a:gd name="T105" fmla="*/ 289925 h 1936751"/>
                <a:gd name="T106" fmla="*/ 1716818 w 2276475"/>
                <a:gd name="T107" fmla="*/ 92634 h 1936751"/>
                <a:gd name="T108" fmla="*/ 1893521 w 2276475"/>
                <a:gd name="T109" fmla="*/ 35131 h 1936751"/>
                <a:gd name="T110" fmla="*/ 1889783 w 2276475"/>
                <a:gd name="T111" fmla="*/ 106078 h 1936751"/>
                <a:gd name="T112" fmla="*/ 1844400 w 2276475"/>
                <a:gd name="T113" fmla="*/ 105545 h 1936751"/>
                <a:gd name="T114" fmla="*/ 1793944 w 2276475"/>
                <a:gd name="T115" fmla="*/ 59669 h 1936751"/>
                <a:gd name="T116" fmla="*/ 1847069 w 2276475"/>
                <a:gd name="T117" fmla="*/ 16194 h 1936751"/>
                <a:gd name="T118" fmla="*/ 1697756 w 2276475"/>
                <a:gd name="T119" fmla="*/ 22017 h 1936751"/>
                <a:gd name="T120" fmla="*/ 1364698 w 2276475"/>
                <a:gd name="T121" fmla="*/ 383050 h 1936751"/>
                <a:gd name="T122" fmla="*/ 1317840 w 2276475"/>
                <a:gd name="T123" fmla="*/ 375887 h 1936751"/>
                <a:gd name="T124" fmla="*/ 1320237 w 2276475"/>
                <a:gd name="T125" fmla="*/ 329200 h 1936751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2276475" h="1936751">
                  <a:moveTo>
                    <a:pt x="872202" y="1555750"/>
                  </a:moveTo>
                  <a:lnTo>
                    <a:pt x="879190" y="1555750"/>
                  </a:lnTo>
                  <a:lnTo>
                    <a:pt x="1397284" y="1555750"/>
                  </a:lnTo>
                  <a:lnTo>
                    <a:pt x="1404272" y="1555750"/>
                  </a:lnTo>
                  <a:lnTo>
                    <a:pt x="1410943" y="1557024"/>
                  </a:lnTo>
                  <a:lnTo>
                    <a:pt x="1417614" y="1557979"/>
                  </a:lnTo>
                  <a:lnTo>
                    <a:pt x="1423649" y="1560208"/>
                  </a:lnTo>
                  <a:lnTo>
                    <a:pt x="1430002" y="1562437"/>
                  </a:lnTo>
                  <a:lnTo>
                    <a:pt x="1435403" y="1565303"/>
                  </a:lnTo>
                  <a:lnTo>
                    <a:pt x="1440485" y="1568168"/>
                  </a:lnTo>
                  <a:lnTo>
                    <a:pt x="1445567" y="1571989"/>
                  </a:lnTo>
                  <a:lnTo>
                    <a:pt x="1450015" y="1576128"/>
                  </a:lnTo>
                  <a:lnTo>
                    <a:pt x="1453509" y="1580268"/>
                  </a:lnTo>
                  <a:lnTo>
                    <a:pt x="1457321" y="1584726"/>
                  </a:lnTo>
                  <a:lnTo>
                    <a:pt x="1460180" y="1589502"/>
                  </a:lnTo>
                  <a:lnTo>
                    <a:pt x="1462403" y="1594915"/>
                  </a:lnTo>
                  <a:lnTo>
                    <a:pt x="1463674" y="1600009"/>
                  </a:lnTo>
                  <a:lnTo>
                    <a:pt x="1464944" y="1605741"/>
                  </a:lnTo>
                  <a:lnTo>
                    <a:pt x="1465262" y="1611472"/>
                  </a:lnTo>
                  <a:lnTo>
                    <a:pt x="1464944" y="1617203"/>
                  </a:lnTo>
                  <a:lnTo>
                    <a:pt x="1463674" y="1622935"/>
                  </a:lnTo>
                  <a:lnTo>
                    <a:pt x="1462403" y="1628029"/>
                  </a:lnTo>
                  <a:lnTo>
                    <a:pt x="1460180" y="1633124"/>
                  </a:lnTo>
                  <a:lnTo>
                    <a:pt x="1457321" y="1638218"/>
                  </a:lnTo>
                  <a:lnTo>
                    <a:pt x="1453509" y="1642358"/>
                  </a:lnTo>
                  <a:lnTo>
                    <a:pt x="1450015" y="1646815"/>
                  </a:lnTo>
                  <a:lnTo>
                    <a:pt x="1445567" y="1650955"/>
                  </a:lnTo>
                  <a:lnTo>
                    <a:pt x="1440485" y="1654457"/>
                  </a:lnTo>
                  <a:lnTo>
                    <a:pt x="1435403" y="1657641"/>
                  </a:lnTo>
                  <a:lnTo>
                    <a:pt x="1430002" y="1660507"/>
                  </a:lnTo>
                  <a:lnTo>
                    <a:pt x="1423649" y="1662736"/>
                  </a:lnTo>
                  <a:lnTo>
                    <a:pt x="1417614" y="1664328"/>
                  </a:lnTo>
                  <a:lnTo>
                    <a:pt x="1410943" y="1665920"/>
                  </a:lnTo>
                  <a:lnTo>
                    <a:pt x="1404272" y="1666875"/>
                  </a:lnTo>
                  <a:lnTo>
                    <a:pt x="1397284" y="1666875"/>
                  </a:lnTo>
                  <a:lnTo>
                    <a:pt x="879190" y="1666875"/>
                  </a:lnTo>
                  <a:lnTo>
                    <a:pt x="872202" y="1666875"/>
                  </a:lnTo>
                  <a:lnTo>
                    <a:pt x="865531" y="1665920"/>
                  </a:lnTo>
                  <a:lnTo>
                    <a:pt x="858860" y="1664328"/>
                  </a:lnTo>
                  <a:lnTo>
                    <a:pt x="852507" y="1662736"/>
                  </a:lnTo>
                  <a:lnTo>
                    <a:pt x="846790" y="1660507"/>
                  </a:lnTo>
                  <a:lnTo>
                    <a:pt x="841389" y="1657641"/>
                  </a:lnTo>
                  <a:lnTo>
                    <a:pt x="835989" y="1654139"/>
                  </a:lnTo>
                  <a:lnTo>
                    <a:pt x="831224" y="1650955"/>
                  </a:lnTo>
                  <a:lnTo>
                    <a:pt x="826777" y="1646815"/>
                  </a:lnTo>
                  <a:lnTo>
                    <a:pt x="822648" y="1642358"/>
                  </a:lnTo>
                  <a:lnTo>
                    <a:pt x="819471" y="1637900"/>
                  </a:lnTo>
                  <a:lnTo>
                    <a:pt x="816612" y="1633124"/>
                  </a:lnTo>
                  <a:lnTo>
                    <a:pt x="814389" y="1628029"/>
                  </a:lnTo>
                  <a:lnTo>
                    <a:pt x="812483" y="1622935"/>
                  </a:lnTo>
                  <a:lnTo>
                    <a:pt x="811530" y="1617203"/>
                  </a:lnTo>
                  <a:lnTo>
                    <a:pt x="811212" y="1611472"/>
                  </a:lnTo>
                  <a:lnTo>
                    <a:pt x="811530" y="1605741"/>
                  </a:lnTo>
                  <a:lnTo>
                    <a:pt x="812483" y="1600009"/>
                  </a:lnTo>
                  <a:lnTo>
                    <a:pt x="814389" y="1594915"/>
                  </a:lnTo>
                  <a:lnTo>
                    <a:pt x="816612" y="1589820"/>
                  </a:lnTo>
                  <a:lnTo>
                    <a:pt x="819471" y="1584726"/>
                  </a:lnTo>
                  <a:lnTo>
                    <a:pt x="822648" y="1580268"/>
                  </a:lnTo>
                  <a:lnTo>
                    <a:pt x="826777" y="1576128"/>
                  </a:lnTo>
                  <a:lnTo>
                    <a:pt x="831224" y="1571989"/>
                  </a:lnTo>
                  <a:lnTo>
                    <a:pt x="835989" y="1568168"/>
                  </a:lnTo>
                  <a:lnTo>
                    <a:pt x="841389" y="1565303"/>
                  </a:lnTo>
                  <a:lnTo>
                    <a:pt x="846790" y="1562437"/>
                  </a:lnTo>
                  <a:lnTo>
                    <a:pt x="852507" y="1560208"/>
                  </a:lnTo>
                  <a:lnTo>
                    <a:pt x="858860" y="1558298"/>
                  </a:lnTo>
                  <a:lnTo>
                    <a:pt x="865531" y="1557024"/>
                  </a:lnTo>
                  <a:lnTo>
                    <a:pt x="872202" y="1555750"/>
                  </a:lnTo>
                  <a:close/>
                  <a:moveTo>
                    <a:pt x="984211" y="1325563"/>
                  </a:moveTo>
                  <a:lnTo>
                    <a:pt x="1292263" y="1325563"/>
                  </a:lnTo>
                  <a:lnTo>
                    <a:pt x="1297339" y="1325880"/>
                  </a:lnTo>
                  <a:lnTo>
                    <a:pt x="1302415" y="1326513"/>
                  </a:lnTo>
                  <a:lnTo>
                    <a:pt x="1307174" y="1327779"/>
                  </a:lnTo>
                  <a:lnTo>
                    <a:pt x="1311615" y="1329361"/>
                  </a:lnTo>
                  <a:lnTo>
                    <a:pt x="1315740" y="1331260"/>
                  </a:lnTo>
                  <a:lnTo>
                    <a:pt x="1319864" y="1333792"/>
                  </a:lnTo>
                  <a:lnTo>
                    <a:pt x="1323671" y="1336640"/>
                  </a:lnTo>
                  <a:lnTo>
                    <a:pt x="1327161" y="1340121"/>
                  </a:lnTo>
                  <a:lnTo>
                    <a:pt x="1330333" y="1343286"/>
                  </a:lnTo>
                  <a:lnTo>
                    <a:pt x="1332871" y="1347400"/>
                  </a:lnTo>
                  <a:lnTo>
                    <a:pt x="1335409" y="1351198"/>
                  </a:lnTo>
                  <a:lnTo>
                    <a:pt x="1337630" y="1355629"/>
                  </a:lnTo>
                  <a:lnTo>
                    <a:pt x="1339216" y="1360059"/>
                  </a:lnTo>
                  <a:lnTo>
                    <a:pt x="1340485" y="1364807"/>
                  </a:lnTo>
                  <a:lnTo>
                    <a:pt x="1341437" y="1369870"/>
                  </a:lnTo>
                  <a:lnTo>
                    <a:pt x="1341437" y="1374934"/>
                  </a:lnTo>
                  <a:lnTo>
                    <a:pt x="1341437" y="1379681"/>
                  </a:lnTo>
                  <a:lnTo>
                    <a:pt x="1340485" y="1384745"/>
                  </a:lnTo>
                  <a:lnTo>
                    <a:pt x="1339216" y="1389492"/>
                  </a:lnTo>
                  <a:lnTo>
                    <a:pt x="1337630" y="1393923"/>
                  </a:lnTo>
                  <a:lnTo>
                    <a:pt x="1335409" y="1398037"/>
                  </a:lnTo>
                  <a:lnTo>
                    <a:pt x="1332871" y="1402151"/>
                  </a:lnTo>
                  <a:lnTo>
                    <a:pt x="1330016" y="1405632"/>
                  </a:lnTo>
                  <a:lnTo>
                    <a:pt x="1327161" y="1409430"/>
                  </a:lnTo>
                  <a:lnTo>
                    <a:pt x="1323671" y="1412595"/>
                  </a:lnTo>
                  <a:lnTo>
                    <a:pt x="1319864" y="1415443"/>
                  </a:lnTo>
                  <a:lnTo>
                    <a:pt x="1315740" y="1417659"/>
                  </a:lnTo>
                  <a:lnTo>
                    <a:pt x="1311615" y="1419874"/>
                  </a:lnTo>
                  <a:lnTo>
                    <a:pt x="1306857" y="1421773"/>
                  </a:lnTo>
                  <a:lnTo>
                    <a:pt x="1302415" y="1422722"/>
                  </a:lnTo>
                  <a:lnTo>
                    <a:pt x="1297339" y="1423672"/>
                  </a:lnTo>
                  <a:lnTo>
                    <a:pt x="1292263" y="1423988"/>
                  </a:lnTo>
                  <a:lnTo>
                    <a:pt x="984211" y="1423988"/>
                  </a:lnTo>
                  <a:lnTo>
                    <a:pt x="979453" y="1423672"/>
                  </a:lnTo>
                  <a:lnTo>
                    <a:pt x="974377" y="1422722"/>
                  </a:lnTo>
                  <a:lnTo>
                    <a:pt x="969618" y="1421773"/>
                  </a:lnTo>
                  <a:lnTo>
                    <a:pt x="965176" y="1419874"/>
                  </a:lnTo>
                  <a:lnTo>
                    <a:pt x="960735" y="1417659"/>
                  </a:lnTo>
                  <a:lnTo>
                    <a:pt x="956928" y="1415443"/>
                  </a:lnTo>
                  <a:lnTo>
                    <a:pt x="952803" y="1412595"/>
                  </a:lnTo>
                  <a:lnTo>
                    <a:pt x="949631" y="1409430"/>
                  </a:lnTo>
                  <a:lnTo>
                    <a:pt x="946141" y="1405632"/>
                  </a:lnTo>
                  <a:lnTo>
                    <a:pt x="943286" y="1402151"/>
                  </a:lnTo>
                  <a:lnTo>
                    <a:pt x="941065" y="1398037"/>
                  </a:lnTo>
                  <a:lnTo>
                    <a:pt x="938844" y="1393923"/>
                  </a:lnTo>
                  <a:lnTo>
                    <a:pt x="937258" y="1389492"/>
                  </a:lnTo>
                  <a:lnTo>
                    <a:pt x="935989" y="1384745"/>
                  </a:lnTo>
                  <a:lnTo>
                    <a:pt x="935355" y="1379681"/>
                  </a:lnTo>
                  <a:lnTo>
                    <a:pt x="935037" y="1374934"/>
                  </a:lnTo>
                  <a:lnTo>
                    <a:pt x="935355" y="1369870"/>
                  </a:lnTo>
                  <a:lnTo>
                    <a:pt x="935989" y="1364807"/>
                  </a:lnTo>
                  <a:lnTo>
                    <a:pt x="937258" y="1360059"/>
                  </a:lnTo>
                  <a:lnTo>
                    <a:pt x="938844" y="1355629"/>
                  </a:lnTo>
                  <a:lnTo>
                    <a:pt x="940748" y="1351198"/>
                  </a:lnTo>
                  <a:lnTo>
                    <a:pt x="943286" y="1347400"/>
                  </a:lnTo>
                  <a:lnTo>
                    <a:pt x="946141" y="1343286"/>
                  </a:lnTo>
                  <a:lnTo>
                    <a:pt x="949631" y="1340121"/>
                  </a:lnTo>
                  <a:lnTo>
                    <a:pt x="952803" y="1336640"/>
                  </a:lnTo>
                  <a:lnTo>
                    <a:pt x="956928" y="1333792"/>
                  </a:lnTo>
                  <a:lnTo>
                    <a:pt x="960735" y="1331260"/>
                  </a:lnTo>
                  <a:lnTo>
                    <a:pt x="965176" y="1329361"/>
                  </a:lnTo>
                  <a:lnTo>
                    <a:pt x="969618" y="1327779"/>
                  </a:lnTo>
                  <a:lnTo>
                    <a:pt x="974377" y="1326513"/>
                  </a:lnTo>
                  <a:lnTo>
                    <a:pt x="979453" y="1325880"/>
                  </a:lnTo>
                  <a:lnTo>
                    <a:pt x="984211" y="1325563"/>
                  </a:lnTo>
                  <a:close/>
                  <a:moveTo>
                    <a:pt x="369286" y="1074738"/>
                  </a:moveTo>
                  <a:lnTo>
                    <a:pt x="887697" y="1074738"/>
                  </a:lnTo>
                  <a:lnTo>
                    <a:pt x="894368" y="1075056"/>
                  </a:lnTo>
                  <a:lnTo>
                    <a:pt x="901356" y="1076008"/>
                  </a:lnTo>
                  <a:lnTo>
                    <a:pt x="908027" y="1077278"/>
                  </a:lnTo>
                  <a:lnTo>
                    <a:pt x="914063" y="1079183"/>
                  </a:lnTo>
                  <a:lnTo>
                    <a:pt x="920098" y="1081406"/>
                  </a:lnTo>
                  <a:lnTo>
                    <a:pt x="925816" y="1084263"/>
                  </a:lnTo>
                  <a:lnTo>
                    <a:pt x="930898" y="1087438"/>
                  </a:lnTo>
                  <a:lnTo>
                    <a:pt x="935663" y="1090931"/>
                  </a:lnTo>
                  <a:lnTo>
                    <a:pt x="940110" y="1094741"/>
                  </a:lnTo>
                  <a:lnTo>
                    <a:pt x="944240" y="1099186"/>
                  </a:lnTo>
                  <a:lnTo>
                    <a:pt x="947416" y="1103948"/>
                  </a:lnTo>
                  <a:lnTo>
                    <a:pt x="950275" y="1108711"/>
                  </a:lnTo>
                  <a:lnTo>
                    <a:pt x="952499" y="1113791"/>
                  </a:lnTo>
                  <a:lnTo>
                    <a:pt x="954405" y="1118871"/>
                  </a:lnTo>
                  <a:lnTo>
                    <a:pt x="955358" y="1124903"/>
                  </a:lnTo>
                  <a:lnTo>
                    <a:pt x="955675" y="1130301"/>
                  </a:lnTo>
                  <a:lnTo>
                    <a:pt x="955358" y="1136016"/>
                  </a:lnTo>
                  <a:lnTo>
                    <a:pt x="954405" y="1141413"/>
                  </a:lnTo>
                  <a:lnTo>
                    <a:pt x="952499" y="1147128"/>
                  </a:lnTo>
                  <a:lnTo>
                    <a:pt x="950275" y="1152208"/>
                  </a:lnTo>
                  <a:lnTo>
                    <a:pt x="947416" y="1156971"/>
                  </a:lnTo>
                  <a:lnTo>
                    <a:pt x="944240" y="1161098"/>
                  </a:lnTo>
                  <a:lnTo>
                    <a:pt x="940110" y="1165543"/>
                  </a:lnTo>
                  <a:lnTo>
                    <a:pt x="935663" y="1169671"/>
                  </a:lnTo>
                  <a:lnTo>
                    <a:pt x="930898" y="1173163"/>
                  </a:lnTo>
                  <a:lnTo>
                    <a:pt x="925816" y="1176656"/>
                  </a:lnTo>
                  <a:lnTo>
                    <a:pt x="920098" y="1179196"/>
                  </a:lnTo>
                  <a:lnTo>
                    <a:pt x="914063" y="1181736"/>
                  </a:lnTo>
                  <a:lnTo>
                    <a:pt x="908027" y="1183323"/>
                  </a:lnTo>
                  <a:lnTo>
                    <a:pt x="901356" y="1184593"/>
                  </a:lnTo>
                  <a:lnTo>
                    <a:pt x="894368" y="1185546"/>
                  </a:lnTo>
                  <a:lnTo>
                    <a:pt x="887697" y="1185863"/>
                  </a:lnTo>
                  <a:lnTo>
                    <a:pt x="369286" y="1185863"/>
                  </a:lnTo>
                  <a:lnTo>
                    <a:pt x="362615" y="1185546"/>
                  </a:lnTo>
                  <a:lnTo>
                    <a:pt x="355944" y="1184593"/>
                  </a:lnTo>
                  <a:lnTo>
                    <a:pt x="349273" y="1183323"/>
                  </a:lnTo>
                  <a:lnTo>
                    <a:pt x="343238" y="1181736"/>
                  </a:lnTo>
                  <a:lnTo>
                    <a:pt x="337203" y="1179196"/>
                  </a:lnTo>
                  <a:lnTo>
                    <a:pt x="331485" y="1176656"/>
                  </a:lnTo>
                  <a:lnTo>
                    <a:pt x="326402" y="1173163"/>
                  </a:lnTo>
                  <a:lnTo>
                    <a:pt x="321637" y="1169671"/>
                  </a:lnTo>
                  <a:lnTo>
                    <a:pt x="317190" y="1165543"/>
                  </a:lnTo>
                  <a:lnTo>
                    <a:pt x="313378" y="1161098"/>
                  </a:lnTo>
                  <a:lnTo>
                    <a:pt x="309884" y="1156971"/>
                  </a:lnTo>
                  <a:lnTo>
                    <a:pt x="307025" y="1152208"/>
                  </a:lnTo>
                  <a:lnTo>
                    <a:pt x="304802" y="1147128"/>
                  </a:lnTo>
                  <a:lnTo>
                    <a:pt x="302896" y="1141413"/>
                  </a:lnTo>
                  <a:lnTo>
                    <a:pt x="301943" y="1136016"/>
                  </a:lnTo>
                  <a:lnTo>
                    <a:pt x="301625" y="1130301"/>
                  </a:lnTo>
                  <a:lnTo>
                    <a:pt x="301943" y="1124903"/>
                  </a:lnTo>
                  <a:lnTo>
                    <a:pt x="302896" y="1119188"/>
                  </a:lnTo>
                  <a:lnTo>
                    <a:pt x="304802" y="1113791"/>
                  </a:lnTo>
                  <a:lnTo>
                    <a:pt x="307025" y="1108711"/>
                  </a:lnTo>
                  <a:lnTo>
                    <a:pt x="309884" y="1103948"/>
                  </a:lnTo>
                  <a:lnTo>
                    <a:pt x="313378" y="1099186"/>
                  </a:lnTo>
                  <a:lnTo>
                    <a:pt x="317190" y="1094741"/>
                  </a:lnTo>
                  <a:lnTo>
                    <a:pt x="321637" y="1091248"/>
                  </a:lnTo>
                  <a:lnTo>
                    <a:pt x="326402" y="1087438"/>
                  </a:lnTo>
                  <a:lnTo>
                    <a:pt x="331485" y="1084263"/>
                  </a:lnTo>
                  <a:lnTo>
                    <a:pt x="337203" y="1081406"/>
                  </a:lnTo>
                  <a:lnTo>
                    <a:pt x="343238" y="1079183"/>
                  </a:lnTo>
                  <a:lnTo>
                    <a:pt x="349273" y="1077278"/>
                  </a:lnTo>
                  <a:lnTo>
                    <a:pt x="355944" y="1076008"/>
                  </a:lnTo>
                  <a:lnTo>
                    <a:pt x="362615" y="1075056"/>
                  </a:lnTo>
                  <a:lnTo>
                    <a:pt x="369286" y="1074738"/>
                  </a:lnTo>
                  <a:close/>
                  <a:moveTo>
                    <a:pt x="1261435" y="965200"/>
                  </a:moveTo>
                  <a:lnTo>
                    <a:pt x="1264624" y="965200"/>
                  </a:lnTo>
                  <a:lnTo>
                    <a:pt x="1267814" y="965200"/>
                  </a:lnTo>
                  <a:lnTo>
                    <a:pt x="1271322" y="965838"/>
                  </a:lnTo>
                  <a:lnTo>
                    <a:pt x="1275149" y="967114"/>
                  </a:lnTo>
                  <a:lnTo>
                    <a:pt x="1278977" y="968390"/>
                  </a:lnTo>
                  <a:lnTo>
                    <a:pt x="1282804" y="969984"/>
                  </a:lnTo>
                  <a:lnTo>
                    <a:pt x="1290777" y="973811"/>
                  </a:lnTo>
                  <a:lnTo>
                    <a:pt x="1298113" y="978277"/>
                  </a:lnTo>
                  <a:lnTo>
                    <a:pt x="1304491" y="982742"/>
                  </a:lnTo>
                  <a:lnTo>
                    <a:pt x="1308637" y="986250"/>
                  </a:lnTo>
                  <a:lnTo>
                    <a:pt x="1312784" y="990715"/>
                  </a:lnTo>
                  <a:lnTo>
                    <a:pt x="1317249" y="997094"/>
                  </a:lnTo>
                  <a:lnTo>
                    <a:pt x="1321395" y="1004429"/>
                  </a:lnTo>
                  <a:lnTo>
                    <a:pt x="1325222" y="1012403"/>
                  </a:lnTo>
                  <a:lnTo>
                    <a:pt x="1326817" y="1016549"/>
                  </a:lnTo>
                  <a:lnTo>
                    <a:pt x="1328092" y="1020057"/>
                  </a:lnTo>
                  <a:lnTo>
                    <a:pt x="1329368" y="1024203"/>
                  </a:lnTo>
                  <a:lnTo>
                    <a:pt x="1330006" y="1027711"/>
                  </a:lnTo>
                  <a:lnTo>
                    <a:pt x="1330325" y="1030901"/>
                  </a:lnTo>
                  <a:lnTo>
                    <a:pt x="1330006" y="1034090"/>
                  </a:lnTo>
                  <a:lnTo>
                    <a:pt x="1329368" y="1036004"/>
                  </a:lnTo>
                  <a:lnTo>
                    <a:pt x="1327774" y="1038236"/>
                  </a:lnTo>
                  <a:lnTo>
                    <a:pt x="1228904" y="1099472"/>
                  </a:lnTo>
                  <a:lnTo>
                    <a:pt x="1226990" y="1101066"/>
                  </a:lnTo>
                  <a:lnTo>
                    <a:pt x="1225396" y="1102342"/>
                  </a:lnTo>
                  <a:lnTo>
                    <a:pt x="1223163" y="1103618"/>
                  </a:lnTo>
                  <a:lnTo>
                    <a:pt x="1220930" y="1104575"/>
                  </a:lnTo>
                  <a:lnTo>
                    <a:pt x="1219017" y="1105213"/>
                  </a:lnTo>
                  <a:lnTo>
                    <a:pt x="1216784" y="1105850"/>
                  </a:lnTo>
                  <a:lnTo>
                    <a:pt x="1212000" y="1106488"/>
                  </a:lnTo>
                  <a:lnTo>
                    <a:pt x="1207854" y="1105850"/>
                  </a:lnTo>
                  <a:lnTo>
                    <a:pt x="1205622" y="1105213"/>
                  </a:lnTo>
                  <a:lnTo>
                    <a:pt x="1203389" y="1104575"/>
                  </a:lnTo>
                  <a:lnTo>
                    <a:pt x="1201475" y="1103618"/>
                  </a:lnTo>
                  <a:lnTo>
                    <a:pt x="1199243" y="1102342"/>
                  </a:lnTo>
                  <a:lnTo>
                    <a:pt x="1197329" y="1101066"/>
                  </a:lnTo>
                  <a:lnTo>
                    <a:pt x="1195735" y="1099472"/>
                  </a:lnTo>
                  <a:lnTo>
                    <a:pt x="1194140" y="1097558"/>
                  </a:lnTo>
                  <a:lnTo>
                    <a:pt x="1192864" y="1095963"/>
                  </a:lnTo>
                  <a:lnTo>
                    <a:pt x="1191588" y="1093731"/>
                  </a:lnTo>
                  <a:lnTo>
                    <a:pt x="1190632" y="1091817"/>
                  </a:lnTo>
                  <a:lnTo>
                    <a:pt x="1189356" y="1087352"/>
                  </a:lnTo>
                  <a:lnTo>
                    <a:pt x="1189037" y="1082887"/>
                  </a:lnTo>
                  <a:lnTo>
                    <a:pt x="1189356" y="1078741"/>
                  </a:lnTo>
                  <a:lnTo>
                    <a:pt x="1190632" y="1074276"/>
                  </a:lnTo>
                  <a:lnTo>
                    <a:pt x="1191588" y="1072043"/>
                  </a:lnTo>
                  <a:lnTo>
                    <a:pt x="1192864" y="1070130"/>
                  </a:lnTo>
                  <a:lnTo>
                    <a:pt x="1194140" y="1068535"/>
                  </a:lnTo>
                  <a:lnTo>
                    <a:pt x="1195735" y="1066621"/>
                  </a:lnTo>
                  <a:lnTo>
                    <a:pt x="1257289" y="967433"/>
                  </a:lnTo>
                  <a:lnTo>
                    <a:pt x="1258884" y="965838"/>
                  </a:lnTo>
                  <a:lnTo>
                    <a:pt x="1261435" y="965200"/>
                  </a:lnTo>
                  <a:close/>
                  <a:moveTo>
                    <a:pt x="346041" y="844550"/>
                  </a:moveTo>
                  <a:lnTo>
                    <a:pt x="350799" y="844550"/>
                  </a:lnTo>
                  <a:lnTo>
                    <a:pt x="658851" y="844550"/>
                  </a:lnTo>
                  <a:lnTo>
                    <a:pt x="663927" y="844550"/>
                  </a:lnTo>
                  <a:lnTo>
                    <a:pt x="669003" y="845185"/>
                  </a:lnTo>
                  <a:lnTo>
                    <a:pt x="673762" y="846773"/>
                  </a:lnTo>
                  <a:lnTo>
                    <a:pt x="678204" y="848043"/>
                  </a:lnTo>
                  <a:lnTo>
                    <a:pt x="682645" y="850265"/>
                  </a:lnTo>
                  <a:lnTo>
                    <a:pt x="686452" y="852805"/>
                  </a:lnTo>
                  <a:lnTo>
                    <a:pt x="690259" y="855345"/>
                  </a:lnTo>
                  <a:lnTo>
                    <a:pt x="693749" y="858838"/>
                  </a:lnTo>
                  <a:lnTo>
                    <a:pt x="697239" y="862330"/>
                  </a:lnTo>
                  <a:lnTo>
                    <a:pt x="699777" y="865823"/>
                  </a:lnTo>
                  <a:lnTo>
                    <a:pt x="702315" y="869950"/>
                  </a:lnTo>
                  <a:lnTo>
                    <a:pt x="704218" y="874395"/>
                  </a:lnTo>
                  <a:lnTo>
                    <a:pt x="705804" y="879158"/>
                  </a:lnTo>
                  <a:lnTo>
                    <a:pt x="707391" y="883920"/>
                  </a:lnTo>
                  <a:lnTo>
                    <a:pt x="708025" y="888683"/>
                  </a:lnTo>
                  <a:lnTo>
                    <a:pt x="708025" y="893763"/>
                  </a:lnTo>
                  <a:lnTo>
                    <a:pt x="708025" y="898843"/>
                  </a:lnTo>
                  <a:lnTo>
                    <a:pt x="707391" y="903605"/>
                  </a:lnTo>
                  <a:lnTo>
                    <a:pt x="705804" y="908368"/>
                  </a:lnTo>
                  <a:lnTo>
                    <a:pt x="704218" y="912495"/>
                  </a:lnTo>
                  <a:lnTo>
                    <a:pt x="702315" y="916940"/>
                  </a:lnTo>
                  <a:lnTo>
                    <a:pt x="699777" y="921068"/>
                  </a:lnTo>
                  <a:lnTo>
                    <a:pt x="697239" y="924878"/>
                  </a:lnTo>
                  <a:lnTo>
                    <a:pt x="693749" y="928370"/>
                  </a:lnTo>
                  <a:lnTo>
                    <a:pt x="690259" y="931545"/>
                  </a:lnTo>
                  <a:lnTo>
                    <a:pt x="686452" y="934403"/>
                  </a:lnTo>
                  <a:lnTo>
                    <a:pt x="682645" y="936943"/>
                  </a:lnTo>
                  <a:lnTo>
                    <a:pt x="678204" y="938848"/>
                  </a:lnTo>
                  <a:lnTo>
                    <a:pt x="673762" y="940753"/>
                  </a:lnTo>
                  <a:lnTo>
                    <a:pt x="669003" y="941705"/>
                  </a:lnTo>
                  <a:lnTo>
                    <a:pt x="663927" y="942658"/>
                  </a:lnTo>
                  <a:lnTo>
                    <a:pt x="658851" y="942975"/>
                  </a:lnTo>
                  <a:lnTo>
                    <a:pt x="350799" y="942975"/>
                  </a:lnTo>
                  <a:lnTo>
                    <a:pt x="346041" y="942658"/>
                  </a:lnTo>
                  <a:lnTo>
                    <a:pt x="340965" y="941705"/>
                  </a:lnTo>
                  <a:lnTo>
                    <a:pt x="336206" y="940753"/>
                  </a:lnTo>
                  <a:lnTo>
                    <a:pt x="331764" y="938848"/>
                  </a:lnTo>
                  <a:lnTo>
                    <a:pt x="327323" y="936943"/>
                  </a:lnTo>
                  <a:lnTo>
                    <a:pt x="323516" y="934403"/>
                  </a:lnTo>
                  <a:lnTo>
                    <a:pt x="319391" y="931545"/>
                  </a:lnTo>
                  <a:lnTo>
                    <a:pt x="316219" y="928370"/>
                  </a:lnTo>
                  <a:lnTo>
                    <a:pt x="312729" y="924878"/>
                  </a:lnTo>
                  <a:lnTo>
                    <a:pt x="309874" y="921068"/>
                  </a:lnTo>
                  <a:lnTo>
                    <a:pt x="307653" y="916940"/>
                  </a:lnTo>
                  <a:lnTo>
                    <a:pt x="305432" y="912495"/>
                  </a:lnTo>
                  <a:lnTo>
                    <a:pt x="303846" y="908368"/>
                  </a:lnTo>
                  <a:lnTo>
                    <a:pt x="302577" y="903605"/>
                  </a:lnTo>
                  <a:lnTo>
                    <a:pt x="301943" y="898843"/>
                  </a:lnTo>
                  <a:lnTo>
                    <a:pt x="301625" y="893763"/>
                  </a:lnTo>
                  <a:lnTo>
                    <a:pt x="301943" y="888683"/>
                  </a:lnTo>
                  <a:lnTo>
                    <a:pt x="302577" y="883920"/>
                  </a:lnTo>
                  <a:lnTo>
                    <a:pt x="303846" y="879158"/>
                  </a:lnTo>
                  <a:lnTo>
                    <a:pt x="305432" y="874395"/>
                  </a:lnTo>
                  <a:lnTo>
                    <a:pt x="307336" y="869950"/>
                  </a:lnTo>
                  <a:lnTo>
                    <a:pt x="309874" y="865823"/>
                  </a:lnTo>
                  <a:lnTo>
                    <a:pt x="312729" y="862330"/>
                  </a:lnTo>
                  <a:lnTo>
                    <a:pt x="316219" y="858838"/>
                  </a:lnTo>
                  <a:lnTo>
                    <a:pt x="319391" y="855345"/>
                  </a:lnTo>
                  <a:lnTo>
                    <a:pt x="323516" y="852805"/>
                  </a:lnTo>
                  <a:lnTo>
                    <a:pt x="327323" y="850265"/>
                  </a:lnTo>
                  <a:lnTo>
                    <a:pt x="331764" y="848043"/>
                  </a:lnTo>
                  <a:lnTo>
                    <a:pt x="336206" y="846773"/>
                  </a:lnTo>
                  <a:lnTo>
                    <a:pt x="340965" y="845185"/>
                  </a:lnTo>
                  <a:lnTo>
                    <a:pt x="346041" y="844550"/>
                  </a:lnTo>
                  <a:close/>
                  <a:moveTo>
                    <a:pt x="344144" y="590550"/>
                  </a:moveTo>
                  <a:lnTo>
                    <a:pt x="960782" y="590550"/>
                  </a:lnTo>
                  <a:lnTo>
                    <a:pt x="966812" y="591185"/>
                  </a:lnTo>
                  <a:lnTo>
                    <a:pt x="973159" y="592138"/>
                  </a:lnTo>
                  <a:lnTo>
                    <a:pt x="978871" y="593725"/>
                  </a:lnTo>
                  <a:lnTo>
                    <a:pt x="984584" y="595630"/>
                  </a:lnTo>
                  <a:lnTo>
                    <a:pt x="990296" y="598488"/>
                  </a:lnTo>
                  <a:lnTo>
                    <a:pt x="995374" y="601345"/>
                  </a:lnTo>
                  <a:lnTo>
                    <a:pt x="1000135" y="604838"/>
                  </a:lnTo>
                  <a:lnTo>
                    <a:pt x="1004260" y="608965"/>
                  </a:lnTo>
                  <a:lnTo>
                    <a:pt x="1008386" y="613410"/>
                  </a:lnTo>
                  <a:lnTo>
                    <a:pt x="1011560" y="617855"/>
                  </a:lnTo>
                  <a:lnTo>
                    <a:pt x="1015051" y="623253"/>
                  </a:lnTo>
                  <a:lnTo>
                    <a:pt x="1017590" y="628650"/>
                  </a:lnTo>
                  <a:lnTo>
                    <a:pt x="1019811" y="634048"/>
                  </a:lnTo>
                  <a:lnTo>
                    <a:pt x="1021081" y="639763"/>
                  </a:lnTo>
                  <a:lnTo>
                    <a:pt x="1021715" y="646113"/>
                  </a:lnTo>
                  <a:lnTo>
                    <a:pt x="1022350" y="652145"/>
                  </a:lnTo>
                  <a:lnTo>
                    <a:pt x="1021715" y="658813"/>
                  </a:lnTo>
                  <a:lnTo>
                    <a:pt x="1021081" y="664528"/>
                  </a:lnTo>
                  <a:lnTo>
                    <a:pt x="1019811" y="670878"/>
                  </a:lnTo>
                  <a:lnTo>
                    <a:pt x="1017590" y="676275"/>
                  </a:lnTo>
                  <a:lnTo>
                    <a:pt x="1015051" y="681673"/>
                  </a:lnTo>
                  <a:lnTo>
                    <a:pt x="1011560" y="686753"/>
                  </a:lnTo>
                  <a:lnTo>
                    <a:pt x="1008386" y="691515"/>
                  </a:lnTo>
                  <a:lnTo>
                    <a:pt x="1004260" y="695960"/>
                  </a:lnTo>
                  <a:lnTo>
                    <a:pt x="1000135" y="700088"/>
                  </a:lnTo>
                  <a:lnTo>
                    <a:pt x="995374" y="703580"/>
                  </a:lnTo>
                  <a:lnTo>
                    <a:pt x="990296" y="706438"/>
                  </a:lnTo>
                  <a:lnTo>
                    <a:pt x="984584" y="708978"/>
                  </a:lnTo>
                  <a:lnTo>
                    <a:pt x="978871" y="711200"/>
                  </a:lnTo>
                  <a:lnTo>
                    <a:pt x="973159" y="712788"/>
                  </a:lnTo>
                  <a:lnTo>
                    <a:pt x="966812" y="713740"/>
                  </a:lnTo>
                  <a:lnTo>
                    <a:pt x="960782" y="714375"/>
                  </a:lnTo>
                  <a:lnTo>
                    <a:pt x="344144" y="714375"/>
                  </a:lnTo>
                  <a:lnTo>
                    <a:pt x="338114" y="713740"/>
                  </a:lnTo>
                  <a:lnTo>
                    <a:pt x="331767" y="712788"/>
                  </a:lnTo>
                  <a:lnTo>
                    <a:pt x="326054" y="711200"/>
                  </a:lnTo>
                  <a:lnTo>
                    <a:pt x="320342" y="708978"/>
                  </a:lnTo>
                  <a:lnTo>
                    <a:pt x="314946" y="706438"/>
                  </a:lnTo>
                  <a:lnTo>
                    <a:pt x="309869" y="703580"/>
                  </a:lnTo>
                  <a:lnTo>
                    <a:pt x="305108" y="700088"/>
                  </a:lnTo>
                  <a:lnTo>
                    <a:pt x="300982" y="695960"/>
                  </a:lnTo>
                  <a:lnTo>
                    <a:pt x="296857" y="691515"/>
                  </a:lnTo>
                  <a:lnTo>
                    <a:pt x="293366" y="686753"/>
                  </a:lnTo>
                  <a:lnTo>
                    <a:pt x="290192" y="681673"/>
                  </a:lnTo>
                  <a:lnTo>
                    <a:pt x="287653" y="676275"/>
                  </a:lnTo>
                  <a:lnTo>
                    <a:pt x="285432" y="670878"/>
                  </a:lnTo>
                  <a:lnTo>
                    <a:pt x="284162" y="664528"/>
                  </a:lnTo>
                  <a:lnTo>
                    <a:pt x="282893" y="658813"/>
                  </a:lnTo>
                  <a:lnTo>
                    <a:pt x="282575" y="652145"/>
                  </a:lnTo>
                  <a:lnTo>
                    <a:pt x="282893" y="646113"/>
                  </a:lnTo>
                  <a:lnTo>
                    <a:pt x="284162" y="639763"/>
                  </a:lnTo>
                  <a:lnTo>
                    <a:pt x="285432" y="634048"/>
                  </a:lnTo>
                  <a:lnTo>
                    <a:pt x="287653" y="628650"/>
                  </a:lnTo>
                  <a:lnTo>
                    <a:pt x="290192" y="623253"/>
                  </a:lnTo>
                  <a:lnTo>
                    <a:pt x="293366" y="617855"/>
                  </a:lnTo>
                  <a:lnTo>
                    <a:pt x="296857" y="613410"/>
                  </a:lnTo>
                  <a:lnTo>
                    <a:pt x="300982" y="608965"/>
                  </a:lnTo>
                  <a:lnTo>
                    <a:pt x="305108" y="604838"/>
                  </a:lnTo>
                  <a:lnTo>
                    <a:pt x="309869" y="601345"/>
                  </a:lnTo>
                  <a:lnTo>
                    <a:pt x="314946" y="598488"/>
                  </a:lnTo>
                  <a:lnTo>
                    <a:pt x="320342" y="595630"/>
                  </a:lnTo>
                  <a:lnTo>
                    <a:pt x="326054" y="593725"/>
                  </a:lnTo>
                  <a:lnTo>
                    <a:pt x="331767" y="592138"/>
                  </a:lnTo>
                  <a:lnTo>
                    <a:pt x="338114" y="591185"/>
                  </a:lnTo>
                  <a:lnTo>
                    <a:pt x="344144" y="590550"/>
                  </a:lnTo>
                  <a:close/>
                  <a:moveTo>
                    <a:pt x="1750865" y="411163"/>
                  </a:moveTo>
                  <a:lnTo>
                    <a:pt x="1754043" y="411481"/>
                  </a:lnTo>
                  <a:lnTo>
                    <a:pt x="1757540" y="411798"/>
                  </a:lnTo>
                  <a:lnTo>
                    <a:pt x="1760718" y="413068"/>
                  </a:lnTo>
                  <a:lnTo>
                    <a:pt x="1764214" y="414021"/>
                  </a:lnTo>
                  <a:lnTo>
                    <a:pt x="1767710" y="414973"/>
                  </a:lnTo>
                  <a:lnTo>
                    <a:pt x="1770889" y="416878"/>
                  </a:lnTo>
                  <a:lnTo>
                    <a:pt x="1777563" y="421006"/>
                  </a:lnTo>
                  <a:lnTo>
                    <a:pt x="1784555" y="425768"/>
                  </a:lnTo>
                  <a:lnTo>
                    <a:pt x="1790912" y="431166"/>
                  </a:lnTo>
                  <a:lnTo>
                    <a:pt x="1797904" y="437198"/>
                  </a:lnTo>
                  <a:lnTo>
                    <a:pt x="1812207" y="451486"/>
                  </a:lnTo>
                  <a:lnTo>
                    <a:pt x="1827145" y="466408"/>
                  </a:lnTo>
                  <a:lnTo>
                    <a:pt x="1836680" y="476251"/>
                  </a:lnTo>
                  <a:lnTo>
                    <a:pt x="1851935" y="491173"/>
                  </a:lnTo>
                  <a:lnTo>
                    <a:pt x="1865920" y="505461"/>
                  </a:lnTo>
                  <a:lnTo>
                    <a:pt x="1872277" y="512446"/>
                  </a:lnTo>
                  <a:lnTo>
                    <a:pt x="1877680" y="519431"/>
                  </a:lnTo>
                  <a:lnTo>
                    <a:pt x="1882447" y="525781"/>
                  </a:lnTo>
                  <a:lnTo>
                    <a:pt x="1886579" y="532766"/>
                  </a:lnTo>
                  <a:lnTo>
                    <a:pt x="1888486" y="536258"/>
                  </a:lnTo>
                  <a:lnTo>
                    <a:pt x="1889439" y="539433"/>
                  </a:lnTo>
                  <a:lnTo>
                    <a:pt x="1891029" y="542608"/>
                  </a:lnTo>
                  <a:lnTo>
                    <a:pt x="1891664" y="546101"/>
                  </a:lnTo>
                  <a:lnTo>
                    <a:pt x="1891982" y="549593"/>
                  </a:lnTo>
                  <a:lnTo>
                    <a:pt x="1892300" y="552768"/>
                  </a:lnTo>
                  <a:lnTo>
                    <a:pt x="1892300" y="556261"/>
                  </a:lnTo>
                  <a:lnTo>
                    <a:pt x="1891664" y="559753"/>
                  </a:lnTo>
                  <a:lnTo>
                    <a:pt x="1891029" y="562928"/>
                  </a:lnTo>
                  <a:lnTo>
                    <a:pt x="1889757" y="566738"/>
                  </a:lnTo>
                  <a:lnTo>
                    <a:pt x="1888486" y="570231"/>
                  </a:lnTo>
                  <a:lnTo>
                    <a:pt x="1886261" y="574041"/>
                  </a:lnTo>
                  <a:lnTo>
                    <a:pt x="1884036" y="577533"/>
                  </a:lnTo>
                  <a:lnTo>
                    <a:pt x="1881176" y="581343"/>
                  </a:lnTo>
                  <a:lnTo>
                    <a:pt x="1877680" y="585153"/>
                  </a:lnTo>
                  <a:lnTo>
                    <a:pt x="1874184" y="588963"/>
                  </a:lnTo>
                  <a:lnTo>
                    <a:pt x="1476895" y="985838"/>
                  </a:lnTo>
                  <a:lnTo>
                    <a:pt x="1472763" y="989966"/>
                  </a:lnTo>
                  <a:lnTo>
                    <a:pt x="1468313" y="993458"/>
                  </a:lnTo>
                  <a:lnTo>
                    <a:pt x="1464182" y="996633"/>
                  </a:lnTo>
                  <a:lnTo>
                    <a:pt x="1459732" y="999808"/>
                  </a:lnTo>
                  <a:lnTo>
                    <a:pt x="1455282" y="1002348"/>
                  </a:lnTo>
                  <a:lnTo>
                    <a:pt x="1450515" y="1004888"/>
                  </a:lnTo>
                  <a:lnTo>
                    <a:pt x="1446065" y="1007111"/>
                  </a:lnTo>
                  <a:lnTo>
                    <a:pt x="1440980" y="1009016"/>
                  </a:lnTo>
                  <a:lnTo>
                    <a:pt x="1436212" y="1010921"/>
                  </a:lnTo>
                  <a:lnTo>
                    <a:pt x="1431445" y="1012826"/>
                  </a:lnTo>
                  <a:lnTo>
                    <a:pt x="1426360" y="1013778"/>
                  </a:lnTo>
                  <a:lnTo>
                    <a:pt x="1421274" y="1015366"/>
                  </a:lnTo>
                  <a:lnTo>
                    <a:pt x="1416507" y="1016001"/>
                  </a:lnTo>
                  <a:lnTo>
                    <a:pt x="1411422" y="1016953"/>
                  </a:lnTo>
                  <a:lnTo>
                    <a:pt x="1406336" y="1017271"/>
                  </a:lnTo>
                  <a:lnTo>
                    <a:pt x="1401569" y="1017588"/>
                  </a:lnTo>
                  <a:lnTo>
                    <a:pt x="1396484" y="1017588"/>
                  </a:lnTo>
                  <a:lnTo>
                    <a:pt x="1391716" y="1017271"/>
                  </a:lnTo>
                  <a:lnTo>
                    <a:pt x="1386949" y="1016953"/>
                  </a:lnTo>
                  <a:lnTo>
                    <a:pt x="1382499" y="1015683"/>
                  </a:lnTo>
                  <a:lnTo>
                    <a:pt x="1377731" y="1015048"/>
                  </a:lnTo>
                  <a:lnTo>
                    <a:pt x="1373282" y="1013461"/>
                  </a:lnTo>
                  <a:lnTo>
                    <a:pt x="1368832" y="1012191"/>
                  </a:lnTo>
                  <a:lnTo>
                    <a:pt x="1364700" y="1010286"/>
                  </a:lnTo>
                  <a:lnTo>
                    <a:pt x="1360886" y="1008063"/>
                  </a:lnTo>
                  <a:lnTo>
                    <a:pt x="1357072" y="1005523"/>
                  </a:lnTo>
                  <a:lnTo>
                    <a:pt x="1353576" y="1002983"/>
                  </a:lnTo>
                  <a:lnTo>
                    <a:pt x="1350080" y="1000126"/>
                  </a:lnTo>
                  <a:lnTo>
                    <a:pt x="1347220" y="996633"/>
                  </a:lnTo>
                  <a:lnTo>
                    <a:pt x="1344359" y="993458"/>
                  </a:lnTo>
                  <a:lnTo>
                    <a:pt x="1341817" y="989331"/>
                  </a:lnTo>
                  <a:lnTo>
                    <a:pt x="1339274" y="985521"/>
                  </a:lnTo>
                  <a:lnTo>
                    <a:pt x="1337367" y="981076"/>
                  </a:lnTo>
                  <a:lnTo>
                    <a:pt x="1335778" y="976313"/>
                  </a:lnTo>
                  <a:lnTo>
                    <a:pt x="1326561" y="967106"/>
                  </a:lnTo>
                  <a:lnTo>
                    <a:pt x="1322111" y="965518"/>
                  </a:lnTo>
                  <a:lnTo>
                    <a:pt x="1317979" y="963296"/>
                  </a:lnTo>
                  <a:lnTo>
                    <a:pt x="1314165" y="961073"/>
                  </a:lnTo>
                  <a:lnTo>
                    <a:pt x="1310351" y="958851"/>
                  </a:lnTo>
                  <a:lnTo>
                    <a:pt x="1307173" y="956311"/>
                  </a:lnTo>
                  <a:lnTo>
                    <a:pt x="1303995" y="953453"/>
                  </a:lnTo>
                  <a:lnTo>
                    <a:pt x="1301134" y="950913"/>
                  </a:lnTo>
                  <a:lnTo>
                    <a:pt x="1298274" y="948056"/>
                  </a:lnTo>
                  <a:lnTo>
                    <a:pt x="1295731" y="944563"/>
                  </a:lnTo>
                  <a:lnTo>
                    <a:pt x="1293824" y="941706"/>
                  </a:lnTo>
                  <a:lnTo>
                    <a:pt x="1291599" y="938531"/>
                  </a:lnTo>
                  <a:lnTo>
                    <a:pt x="1289692" y="935038"/>
                  </a:lnTo>
                  <a:lnTo>
                    <a:pt x="1288103" y="931546"/>
                  </a:lnTo>
                  <a:lnTo>
                    <a:pt x="1286832" y="928371"/>
                  </a:lnTo>
                  <a:lnTo>
                    <a:pt x="1284607" y="921068"/>
                  </a:lnTo>
                  <a:lnTo>
                    <a:pt x="1283336" y="913448"/>
                  </a:lnTo>
                  <a:lnTo>
                    <a:pt x="1282700" y="905511"/>
                  </a:lnTo>
                  <a:lnTo>
                    <a:pt x="1283018" y="897573"/>
                  </a:lnTo>
                  <a:lnTo>
                    <a:pt x="1283971" y="889953"/>
                  </a:lnTo>
                  <a:lnTo>
                    <a:pt x="1285560" y="882017"/>
                  </a:lnTo>
                  <a:lnTo>
                    <a:pt x="1287785" y="874078"/>
                  </a:lnTo>
                  <a:lnTo>
                    <a:pt x="1290646" y="866141"/>
                  </a:lnTo>
                  <a:lnTo>
                    <a:pt x="1294142" y="858521"/>
                  </a:lnTo>
                  <a:lnTo>
                    <a:pt x="1298909" y="849948"/>
                  </a:lnTo>
                  <a:lnTo>
                    <a:pt x="1304313" y="841376"/>
                  </a:lnTo>
                  <a:lnTo>
                    <a:pt x="1310351" y="833756"/>
                  </a:lnTo>
                  <a:lnTo>
                    <a:pt x="1317026" y="826136"/>
                  </a:lnTo>
                  <a:lnTo>
                    <a:pt x="1714315" y="429261"/>
                  </a:lnTo>
                  <a:lnTo>
                    <a:pt x="1718446" y="425768"/>
                  </a:lnTo>
                  <a:lnTo>
                    <a:pt x="1721943" y="422276"/>
                  </a:lnTo>
                  <a:lnTo>
                    <a:pt x="1726074" y="419736"/>
                  </a:lnTo>
                  <a:lnTo>
                    <a:pt x="1729571" y="417196"/>
                  </a:lnTo>
                  <a:lnTo>
                    <a:pt x="1733384" y="415608"/>
                  </a:lnTo>
                  <a:lnTo>
                    <a:pt x="1736881" y="414021"/>
                  </a:lnTo>
                  <a:lnTo>
                    <a:pt x="1740377" y="412433"/>
                  </a:lnTo>
                  <a:lnTo>
                    <a:pt x="1743873" y="411798"/>
                  </a:lnTo>
                  <a:lnTo>
                    <a:pt x="1747051" y="411481"/>
                  </a:lnTo>
                  <a:lnTo>
                    <a:pt x="1750865" y="411163"/>
                  </a:lnTo>
                  <a:close/>
                  <a:moveTo>
                    <a:pt x="198373" y="319088"/>
                  </a:moveTo>
                  <a:lnTo>
                    <a:pt x="1557783" y="319088"/>
                  </a:lnTo>
                  <a:lnTo>
                    <a:pt x="1453042" y="423822"/>
                  </a:lnTo>
                  <a:lnTo>
                    <a:pt x="315492" y="423822"/>
                  </a:lnTo>
                  <a:lnTo>
                    <a:pt x="305336" y="424140"/>
                  </a:lnTo>
                  <a:lnTo>
                    <a:pt x="295179" y="424774"/>
                  </a:lnTo>
                  <a:lnTo>
                    <a:pt x="285340" y="426361"/>
                  </a:lnTo>
                  <a:lnTo>
                    <a:pt x="275500" y="427631"/>
                  </a:lnTo>
                  <a:lnTo>
                    <a:pt x="265979" y="429852"/>
                  </a:lnTo>
                  <a:lnTo>
                    <a:pt x="256457" y="433026"/>
                  </a:lnTo>
                  <a:lnTo>
                    <a:pt x="247570" y="435882"/>
                  </a:lnTo>
                  <a:lnTo>
                    <a:pt x="238365" y="439374"/>
                  </a:lnTo>
                  <a:lnTo>
                    <a:pt x="229478" y="443499"/>
                  </a:lnTo>
                  <a:lnTo>
                    <a:pt x="221226" y="447943"/>
                  </a:lnTo>
                  <a:lnTo>
                    <a:pt x="212973" y="452703"/>
                  </a:lnTo>
                  <a:lnTo>
                    <a:pt x="204721" y="457781"/>
                  </a:lnTo>
                  <a:lnTo>
                    <a:pt x="196786" y="463494"/>
                  </a:lnTo>
                  <a:lnTo>
                    <a:pt x="189486" y="469207"/>
                  </a:lnTo>
                  <a:lnTo>
                    <a:pt x="182186" y="475554"/>
                  </a:lnTo>
                  <a:lnTo>
                    <a:pt x="175203" y="481902"/>
                  </a:lnTo>
                  <a:lnTo>
                    <a:pt x="168855" y="488884"/>
                  </a:lnTo>
                  <a:lnTo>
                    <a:pt x="162507" y="496184"/>
                  </a:lnTo>
                  <a:lnTo>
                    <a:pt x="156794" y="503483"/>
                  </a:lnTo>
                  <a:lnTo>
                    <a:pt x="151398" y="511100"/>
                  </a:lnTo>
                  <a:lnTo>
                    <a:pt x="145685" y="519670"/>
                  </a:lnTo>
                  <a:lnTo>
                    <a:pt x="140924" y="527604"/>
                  </a:lnTo>
                  <a:lnTo>
                    <a:pt x="136798" y="536490"/>
                  </a:lnTo>
                  <a:lnTo>
                    <a:pt x="132672" y="545060"/>
                  </a:lnTo>
                  <a:lnTo>
                    <a:pt x="129498" y="554263"/>
                  </a:lnTo>
                  <a:lnTo>
                    <a:pt x="126007" y="563150"/>
                  </a:lnTo>
                  <a:lnTo>
                    <a:pt x="123468" y="572671"/>
                  </a:lnTo>
                  <a:lnTo>
                    <a:pt x="121246" y="582193"/>
                  </a:lnTo>
                  <a:lnTo>
                    <a:pt x="119659" y="592031"/>
                  </a:lnTo>
                  <a:lnTo>
                    <a:pt x="118072" y="601870"/>
                  </a:lnTo>
                  <a:lnTo>
                    <a:pt x="117437" y="612026"/>
                  </a:lnTo>
                  <a:lnTo>
                    <a:pt x="117437" y="622182"/>
                  </a:lnTo>
                  <a:lnTo>
                    <a:pt x="117437" y="1633658"/>
                  </a:lnTo>
                  <a:lnTo>
                    <a:pt x="117437" y="1643814"/>
                  </a:lnTo>
                  <a:lnTo>
                    <a:pt x="118072" y="1653970"/>
                  </a:lnTo>
                  <a:lnTo>
                    <a:pt x="119659" y="1663808"/>
                  </a:lnTo>
                  <a:lnTo>
                    <a:pt x="121246" y="1673647"/>
                  </a:lnTo>
                  <a:lnTo>
                    <a:pt x="123468" y="1683168"/>
                  </a:lnTo>
                  <a:lnTo>
                    <a:pt x="126007" y="1692689"/>
                  </a:lnTo>
                  <a:lnTo>
                    <a:pt x="129498" y="1701576"/>
                  </a:lnTo>
                  <a:lnTo>
                    <a:pt x="132672" y="1710780"/>
                  </a:lnTo>
                  <a:lnTo>
                    <a:pt x="136798" y="1719666"/>
                  </a:lnTo>
                  <a:lnTo>
                    <a:pt x="140924" y="1728235"/>
                  </a:lnTo>
                  <a:lnTo>
                    <a:pt x="145685" y="1736170"/>
                  </a:lnTo>
                  <a:lnTo>
                    <a:pt x="151398" y="1744739"/>
                  </a:lnTo>
                  <a:lnTo>
                    <a:pt x="156794" y="1752356"/>
                  </a:lnTo>
                  <a:lnTo>
                    <a:pt x="162507" y="1759656"/>
                  </a:lnTo>
                  <a:lnTo>
                    <a:pt x="168855" y="1766955"/>
                  </a:lnTo>
                  <a:lnTo>
                    <a:pt x="175203" y="1773938"/>
                  </a:lnTo>
                  <a:lnTo>
                    <a:pt x="182186" y="1780285"/>
                  </a:lnTo>
                  <a:lnTo>
                    <a:pt x="189486" y="1786633"/>
                  </a:lnTo>
                  <a:lnTo>
                    <a:pt x="196786" y="1792345"/>
                  </a:lnTo>
                  <a:lnTo>
                    <a:pt x="204721" y="1798375"/>
                  </a:lnTo>
                  <a:lnTo>
                    <a:pt x="212973" y="1803453"/>
                  </a:lnTo>
                  <a:lnTo>
                    <a:pt x="221226" y="1808214"/>
                  </a:lnTo>
                  <a:lnTo>
                    <a:pt x="229478" y="1812340"/>
                  </a:lnTo>
                  <a:lnTo>
                    <a:pt x="238365" y="1816466"/>
                  </a:lnTo>
                  <a:lnTo>
                    <a:pt x="247570" y="1819640"/>
                  </a:lnTo>
                  <a:lnTo>
                    <a:pt x="256457" y="1823131"/>
                  </a:lnTo>
                  <a:lnTo>
                    <a:pt x="265979" y="1825670"/>
                  </a:lnTo>
                  <a:lnTo>
                    <a:pt x="275500" y="1827891"/>
                  </a:lnTo>
                  <a:lnTo>
                    <a:pt x="285340" y="1829478"/>
                  </a:lnTo>
                  <a:lnTo>
                    <a:pt x="295179" y="1831065"/>
                  </a:lnTo>
                  <a:lnTo>
                    <a:pt x="305336" y="1831700"/>
                  </a:lnTo>
                  <a:lnTo>
                    <a:pt x="315492" y="1831700"/>
                  </a:lnTo>
                  <a:lnTo>
                    <a:pt x="1632371" y="1831700"/>
                  </a:lnTo>
                  <a:lnTo>
                    <a:pt x="1642527" y="1831700"/>
                  </a:lnTo>
                  <a:lnTo>
                    <a:pt x="1652367" y="1831065"/>
                  </a:lnTo>
                  <a:lnTo>
                    <a:pt x="1662523" y="1829478"/>
                  </a:lnTo>
                  <a:lnTo>
                    <a:pt x="1672045" y="1827891"/>
                  </a:lnTo>
                  <a:lnTo>
                    <a:pt x="1681885" y="1825670"/>
                  </a:lnTo>
                  <a:lnTo>
                    <a:pt x="1691089" y="1823131"/>
                  </a:lnTo>
                  <a:lnTo>
                    <a:pt x="1700611" y="1819640"/>
                  </a:lnTo>
                  <a:lnTo>
                    <a:pt x="1709181" y="1816466"/>
                  </a:lnTo>
                  <a:lnTo>
                    <a:pt x="1718385" y="1812340"/>
                  </a:lnTo>
                  <a:lnTo>
                    <a:pt x="1726637" y="1808214"/>
                  </a:lnTo>
                  <a:lnTo>
                    <a:pt x="1735207" y="1803453"/>
                  </a:lnTo>
                  <a:lnTo>
                    <a:pt x="1743142" y="1798375"/>
                  </a:lnTo>
                  <a:lnTo>
                    <a:pt x="1750760" y="1792345"/>
                  </a:lnTo>
                  <a:lnTo>
                    <a:pt x="1758377" y="1786633"/>
                  </a:lnTo>
                  <a:lnTo>
                    <a:pt x="1765677" y="1780285"/>
                  </a:lnTo>
                  <a:lnTo>
                    <a:pt x="1772660" y="1773938"/>
                  </a:lnTo>
                  <a:lnTo>
                    <a:pt x="1779325" y="1766955"/>
                  </a:lnTo>
                  <a:lnTo>
                    <a:pt x="1785356" y="1759973"/>
                  </a:lnTo>
                  <a:lnTo>
                    <a:pt x="1791069" y="1752356"/>
                  </a:lnTo>
                  <a:lnTo>
                    <a:pt x="1796782" y="1744739"/>
                  </a:lnTo>
                  <a:lnTo>
                    <a:pt x="1801861" y="1736805"/>
                  </a:lnTo>
                  <a:lnTo>
                    <a:pt x="1806621" y="1728235"/>
                  </a:lnTo>
                  <a:lnTo>
                    <a:pt x="1810748" y="1719666"/>
                  </a:lnTo>
                  <a:lnTo>
                    <a:pt x="1814874" y="1710780"/>
                  </a:lnTo>
                  <a:lnTo>
                    <a:pt x="1818683" y="1702211"/>
                  </a:lnTo>
                  <a:lnTo>
                    <a:pt x="1821857" y="1692689"/>
                  </a:lnTo>
                  <a:lnTo>
                    <a:pt x="1824396" y="1683168"/>
                  </a:lnTo>
                  <a:lnTo>
                    <a:pt x="1826617" y="1673647"/>
                  </a:lnTo>
                  <a:lnTo>
                    <a:pt x="1828522" y="1663808"/>
                  </a:lnTo>
                  <a:lnTo>
                    <a:pt x="1829474" y="1653970"/>
                  </a:lnTo>
                  <a:lnTo>
                    <a:pt x="1830109" y="1643814"/>
                  </a:lnTo>
                  <a:lnTo>
                    <a:pt x="1830426" y="1633658"/>
                  </a:lnTo>
                  <a:lnTo>
                    <a:pt x="1830426" y="1113162"/>
                  </a:lnTo>
                  <a:lnTo>
                    <a:pt x="1830426" y="773570"/>
                  </a:lnTo>
                  <a:lnTo>
                    <a:pt x="1947863" y="656458"/>
                  </a:lnTo>
                  <a:lnTo>
                    <a:pt x="1947863" y="1738391"/>
                  </a:lnTo>
                  <a:lnTo>
                    <a:pt x="1947546" y="1748865"/>
                  </a:lnTo>
                  <a:lnTo>
                    <a:pt x="1946911" y="1758704"/>
                  </a:lnTo>
                  <a:lnTo>
                    <a:pt x="1945324" y="1768860"/>
                  </a:lnTo>
                  <a:lnTo>
                    <a:pt x="1943419" y="1778063"/>
                  </a:lnTo>
                  <a:lnTo>
                    <a:pt x="1941198" y="1787902"/>
                  </a:lnTo>
                  <a:lnTo>
                    <a:pt x="1938659" y="1797423"/>
                  </a:lnTo>
                  <a:lnTo>
                    <a:pt x="1935802" y="1806627"/>
                  </a:lnTo>
                  <a:lnTo>
                    <a:pt x="1932311" y="1815831"/>
                  </a:lnTo>
                  <a:lnTo>
                    <a:pt x="1928184" y="1824400"/>
                  </a:lnTo>
                  <a:lnTo>
                    <a:pt x="1923741" y="1832969"/>
                  </a:lnTo>
                  <a:lnTo>
                    <a:pt x="1918980" y="1841221"/>
                  </a:lnTo>
                  <a:lnTo>
                    <a:pt x="1913902" y="1849156"/>
                  </a:lnTo>
                  <a:lnTo>
                    <a:pt x="1908188" y="1856773"/>
                  </a:lnTo>
                  <a:lnTo>
                    <a:pt x="1902475" y="1864707"/>
                  </a:lnTo>
                  <a:lnTo>
                    <a:pt x="1896127" y="1871689"/>
                  </a:lnTo>
                  <a:lnTo>
                    <a:pt x="1889462" y="1878671"/>
                  </a:lnTo>
                  <a:lnTo>
                    <a:pt x="1882797" y="1885336"/>
                  </a:lnTo>
                  <a:lnTo>
                    <a:pt x="1875497" y="1891366"/>
                  </a:lnTo>
                  <a:lnTo>
                    <a:pt x="1868197" y="1897397"/>
                  </a:lnTo>
                  <a:lnTo>
                    <a:pt x="1860579" y="1902792"/>
                  </a:lnTo>
                  <a:lnTo>
                    <a:pt x="1852327" y="1907870"/>
                  </a:lnTo>
                  <a:lnTo>
                    <a:pt x="1844074" y="1912631"/>
                  </a:lnTo>
                  <a:lnTo>
                    <a:pt x="1835187" y="1917074"/>
                  </a:lnTo>
                  <a:lnTo>
                    <a:pt x="1826617" y="1920882"/>
                  </a:lnTo>
                  <a:lnTo>
                    <a:pt x="1817413" y="1924691"/>
                  </a:lnTo>
                  <a:lnTo>
                    <a:pt x="1808209" y="1927865"/>
                  </a:lnTo>
                  <a:lnTo>
                    <a:pt x="1799004" y="1930404"/>
                  </a:lnTo>
                  <a:lnTo>
                    <a:pt x="1789482" y="1932625"/>
                  </a:lnTo>
                  <a:lnTo>
                    <a:pt x="1779643" y="1934530"/>
                  </a:lnTo>
                  <a:lnTo>
                    <a:pt x="1769803" y="1935482"/>
                  </a:lnTo>
                  <a:lnTo>
                    <a:pt x="1759647" y="1936434"/>
                  </a:lnTo>
                  <a:lnTo>
                    <a:pt x="1749173" y="1936751"/>
                  </a:lnTo>
                  <a:lnTo>
                    <a:pt x="198373" y="1936751"/>
                  </a:lnTo>
                  <a:lnTo>
                    <a:pt x="188216" y="1936434"/>
                  </a:lnTo>
                  <a:lnTo>
                    <a:pt x="178377" y="1935482"/>
                  </a:lnTo>
                  <a:lnTo>
                    <a:pt x="168538" y="1934530"/>
                  </a:lnTo>
                  <a:lnTo>
                    <a:pt x="158699" y="1932625"/>
                  </a:lnTo>
                  <a:lnTo>
                    <a:pt x="148859" y="1930404"/>
                  </a:lnTo>
                  <a:lnTo>
                    <a:pt x="139655" y="1927865"/>
                  </a:lnTo>
                  <a:lnTo>
                    <a:pt x="130133" y="1924691"/>
                  </a:lnTo>
                  <a:lnTo>
                    <a:pt x="121246" y="1920882"/>
                  </a:lnTo>
                  <a:lnTo>
                    <a:pt x="112359" y="1917074"/>
                  </a:lnTo>
                  <a:lnTo>
                    <a:pt x="103789" y="1912631"/>
                  </a:lnTo>
                  <a:lnTo>
                    <a:pt x="95537" y="1907870"/>
                  </a:lnTo>
                  <a:lnTo>
                    <a:pt x="87602" y="1902792"/>
                  </a:lnTo>
                  <a:lnTo>
                    <a:pt x="79984" y="1897397"/>
                  </a:lnTo>
                  <a:lnTo>
                    <a:pt x="72049" y="1891366"/>
                  </a:lnTo>
                  <a:lnTo>
                    <a:pt x="65067" y="1885336"/>
                  </a:lnTo>
                  <a:lnTo>
                    <a:pt x="58084" y="1878671"/>
                  </a:lnTo>
                  <a:lnTo>
                    <a:pt x="51418" y="1871689"/>
                  </a:lnTo>
                  <a:lnTo>
                    <a:pt x="45388" y="1864707"/>
                  </a:lnTo>
                  <a:lnTo>
                    <a:pt x="39357" y="1856773"/>
                  </a:lnTo>
                  <a:lnTo>
                    <a:pt x="33962" y="1849156"/>
                  </a:lnTo>
                  <a:lnTo>
                    <a:pt x="28883" y="1841221"/>
                  </a:lnTo>
                  <a:lnTo>
                    <a:pt x="24122" y="1832969"/>
                  </a:lnTo>
                  <a:lnTo>
                    <a:pt x="19679" y="1824400"/>
                  </a:lnTo>
                  <a:lnTo>
                    <a:pt x="15870" y="1815831"/>
                  </a:lnTo>
                  <a:lnTo>
                    <a:pt x="12061" y="1806627"/>
                  </a:lnTo>
                  <a:lnTo>
                    <a:pt x="8887" y="1797423"/>
                  </a:lnTo>
                  <a:lnTo>
                    <a:pt x="6348" y="1787902"/>
                  </a:lnTo>
                  <a:lnTo>
                    <a:pt x="4126" y="1778063"/>
                  </a:lnTo>
                  <a:lnTo>
                    <a:pt x="2222" y="1768860"/>
                  </a:lnTo>
                  <a:lnTo>
                    <a:pt x="1270" y="1758704"/>
                  </a:lnTo>
                  <a:lnTo>
                    <a:pt x="318" y="1748865"/>
                  </a:lnTo>
                  <a:lnTo>
                    <a:pt x="0" y="1738391"/>
                  </a:lnTo>
                  <a:lnTo>
                    <a:pt x="0" y="517448"/>
                  </a:lnTo>
                  <a:lnTo>
                    <a:pt x="318" y="507292"/>
                  </a:lnTo>
                  <a:lnTo>
                    <a:pt x="1270" y="497453"/>
                  </a:lnTo>
                  <a:lnTo>
                    <a:pt x="2222" y="487297"/>
                  </a:lnTo>
                  <a:lnTo>
                    <a:pt x="4126" y="477776"/>
                  </a:lnTo>
                  <a:lnTo>
                    <a:pt x="6348" y="467937"/>
                  </a:lnTo>
                  <a:lnTo>
                    <a:pt x="8887" y="458416"/>
                  </a:lnTo>
                  <a:lnTo>
                    <a:pt x="12061" y="449212"/>
                  </a:lnTo>
                  <a:lnTo>
                    <a:pt x="15870" y="440008"/>
                  </a:lnTo>
                  <a:lnTo>
                    <a:pt x="19679" y="431439"/>
                  </a:lnTo>
                  <a:lnTo>
                    <a:pt x="24122" y="423187"/>
                  </a:lnTo>
                  <a:lnTo>
                    <a:pt x="28883" y="414618"/>
                  </a:lnTo>
                  <a:lnTo>
                    <a:pt x="33962" y="406684"/>
                  </a:lnTo>
                  <a:lnTo>
                    <a:pt x="39357" y="399067"/>
                  </a:lnTo>
                  <a:lnTo>
                    <a:pt x="45388" y="391450"/>
                  </a:lnTo>
                  <a:lnTo>
                    <a:pt x="51418" y="384150"/>
                  </a:lnTo>
                  <a:lnTo>
                    <a:pt x="58084" y="377168"/>
                  </a:lnTo>
                  <a:lnTo>
                    <a:pt x="65067" y="370503"/>
                  </a:lnTo>
                  <a:lnTo>
                    <a:pt x="72049" y="364473"/>
                  </a:lnTo>
                  <a:lnTo>
                    <a:pt x="79984" y="358443"/>
                  </a:lnTo>
                  <a:lnTo>
                    <a:pt x="87602" y="353047"/>
                  </a:lnTo>
                  <a:lnTo>
                    <a:pt x="95537" y="347969"/>
                  </a:lnTo>
                  <a:lnTo>
                    <a:pt x="103789" y="343209"/>
                  </a:lnTo>
                  <a:lnTo>
                    <a:pt x="112359" y="338766"/>
                  </a:lnTo>
                  <a:lnTo>
                    <a:pt x="121246" y="334957"/>
                  </a:lnTo>
                  <a:lnTo>
                    <a:pt x="130133" y="331149"/>
                  </a:lnTo>
                  <a:lnTo>
                    <a:pt x="139655" y="328292"/>
                  </a:lnTo>
                  <a:lnTo>
                    <a:pt x="148859" y="325436"/>
                  </a:lnTo>
                  <a:lnTo>
                    <a:pt x="158699" y="323214"/>
                  </a:lnTo>
                  <a:lnTo>
                    <a:pt x="168538" y="321310"/>
                  </a:lnTo>
                  <a:lnTo>
                    <a:pt x="178377" y="320358"/>
                  </a:lnTo>
                  <a:lnTo>
                    <a:pt x="188216" y="319723"/>
                  </a:lnTo>
                  <a:lnTo>
                    <a:pt x="198373" y="319088"/>
                  </a:lnTo>
                  <a:close/>
                  <a:moveTo>
                    <a:pt x="2076641" y="106363"/>
                  </a:moveTo>
                  <a:lnTo>
                    <a:pt x="2082030" y="106363"/>
                  </a:lnTo>
                  <a:lnTo>
                    <a:pt x="2087102" y="106363"/>
                  </a:lnTo>
                  <a:lnTo>
                    <a:pt x="2092174" y="106679"/>
                  </a:lnTo>
                  <a:lnTo>
                    <a:pt x="2097246" y="107313"/>
                  </a:lnTo>
                  <a:lnTo>
                    <a:pt x="2102318" y="108263"/>
                  </a:lnTo>
                  <a:lnTo>
                    <a:pt x="2107390" y="109213"/>
                  </a:lnTo>
                  <a:lnTo>
                    <a:pt x="2112145" y="110797"/>
                  </a:lnTo>
                  <a:lnTo>
                    <a:pt x="2117217" y="112064"/>
                  </a:lnTo>
                  <a:lnTo>
                    <a:pt x="2121972" y="113965"/>
                  </a:lnTo>
                  <a:lnTo>
                    <a:pt x="2126727" y="116182"/>
                  </a:lnTo>
                  <a:lnTo>
                    <a:pt x="2131482" y="118399"/>
                  </a:lnTo>
                  <a:lnTo>
                    <a:pt x="2136237" y="120933"/>
                  </a:lnTo>
                  <a:lnTo>
                    <a:pt x="2140358" y="123784"/>
                  </a:lnTo>
                  <a:lnTo>
                    <a:pt x="2144796" y="126634"/>
                  </a:lnTo>
                  <a:lnTo>
                    <a:pt x="2148916" y="130119"/>
                  </a:lnTo>
                  <a:lnTo>
                    <a:pt x="2153354" y="133603"/>
                  </a:lnTo>
                  <a:lnTo>
                    <a:pt x="2157158" y="137087"/>
                  </a:lnTo>
                  <a:lnTo>
                    <a:pt x="2166351" y="146589"/>
                  </a:lnTo>
                  <a:lnTo>
                    <a:pt x="2169838" y="150707"/>
                  </a:lnTo>
                  <a:lnTo>
                    <a:pt x="2173642" y="154825"/>
                  </a:lnTo>
                  <a:lnTo>
                    <a:pt x="2176812" y="158626"/>
                  </a:lnTo>
                  <a:lnTo>
                    <a:pt x="2179665" y="163060"/>
                  </a:lnTo>
                  <a:lnTo>
                    <a:pt x="2182835" y="167811"/>
                  </a:lnTo>
                  <a:lnTo>
                    <a:pt x="2185371" y="172246"/>
                  </a:lnTo>
                  <a:lnTo>
                    <a:pt x="2187273" y="176997"/>
                  </a:lnTo>
                  <a:lnTo>
                    <a:pt x="2189492" y="181748"/>
                  </a:lnTo>
                  <a:lnTo>
                    <a:pt x="2191394" y="186183"/>
                  </a:lnTo>
                  <a:lnTo>
                    <a:pt x="2192979" y="191567"/>
                  </a:lnTo>
                  <a:lnTo>
                    <a:pt x="2194247" y="196002"/>
                  </a:lnTo>
                  <a:lnTo>
                    <a:pt x="2195515" y="201387"/>
                  </a:lnTo>
                  <a:lnTo>
                    <a:pt x="2196149" y="206454"/>
                  </a:lnTo>
                  <a:lnTo>
                    <a:pt x="2196783" y="211522"/>
                  </a:lnTo>
                  <a:lnTo>
                    <a:pt x="2197100" y="216590"/>
                  </a:lnTo>
                  <a:lnTo>
                    <a:pt x="2197100" y="221658"/>
                  </a:lnTo>
                  <a:lnTo>
                    <a:pt x="2197100" y="226726"/>
                  </a:lnTo>
                  <a:lnTo>
                    <a:pt x="2196783" y="231794"/>
                  </a:lnTo>
                  <a:lnTo>
                    <a:pt x="2196149" y="236862"/>
                  </a:lnTo>
                  <a:lnTo>
                    <a:pt x="2195515" y="241613"/>
                  </a:lnTo>
                  <a:lnTo>
                    <a:pt x="2194247" y="246681"/>
                  </a:lnTo>
                  <a:lnTo>
                    <a:pt x="2192979" y="251749"/>
                  </a:lnTo>
                  <a:lnTo>
                    <a:pt x="2191394" y="256500"/>
                  </a:lnTo>
                  <a:lnTo>
                    <a:pt x="2189492" y="261251"/>
                  </a:lnTo>
                  <a:lnTo>
                    <a:pt x="2187273" y="266319"/>
                  </a:lnTo>
                  <a:lnTo>
                    <a:pt x="2185371" y="270754"/>
                  </a:lnTo>
                  <a:lnTo>
                    <a:pt x="2182835" y="275505"/>
                  </a:lnTo>
                  <a:lnTo>
                    <a:pt x="2179665" y="279623"/>
                  </a:lnTo>
                  <a:lnTo>
                    <a:pt x="2176812" y="284057"/>
                  </a:lnTo>
                  <a:lnTo>
                    <a:pt x="2173642" y="288492"/>
                  </a:lnTo>
                  <a:lnTo>
                    <a:pt x="2169838" y="292609"/>
                  </a:lnTo>
                  <a:lnTo>
                    <a:pt x="2166351" y="296410"/>
                  </a:lnTo>
                  <a:lnTo>
                    <a:pt x="1970764" y="491843"/>
                  </a:lnTo>
                  <a:lnTo>
                    <a:pt x="1967277" y="495010"/>
                  </a:lnTo>
                  <a:lnTo>
                    <a:pt x="1963473" y="498178"/>
                  </a:lnTo>
                  <a:lnTo>
                    <a:pt x="1959986" y="500712"/>
                  </a:lnTo>
                  <a:lnTo>
                    <a:pt x="1956816" y="502612"/>
                  </a:lnTo>
                  <a:lnTo>
                    <a:pt x="1953329" y="504513"/>
                  </a:lnTo>
                  <a:lnTo>
                    <a:pt x="1950476" y="505463"/>
                  </a:lnTo>
                  <a:lnTo>
                    <a:pt x="1947623" y="505780"/>
                  </a:lnTo>
                  <a:lnTo>
                    <a:pt x="1944771" y="506413"/>
                  </a:lnTo>
                  <a:lnTo>
                    <a:pt x="1941918" y="505780"/>
                  </a:lnTo>
                  <a:lnTo>
                    <a:pt x="1939382" y="505463"/>
                  </a:lnTo>
                  <a:lnTo>
                    <a:pt x="1936846" y="504513"/>
                  </a:lnTo>
                  <a:lnTo>
                    <a:pt x="1933993" y="502929"/>
                  </a:lnTo>
                  <a:lnTo>
                    <a:pt x="1931457" y="501662"/>
                  </a:lnTo>
                  <a:lnTo>
                    <a:pt x="1928921" y="499445"/>
                  </a:lnTo>
                  <a:lnTo>
                    <a:pt x="1924166" y="494694"/>
                  </a:lnTo>
                  <a:lnTo>
                    <a:pt x="1919094" y="489309"/>
                  </a:lnTo>
                  <a:lnTo>
                    <a:pt x="1914022" y="482657"/>
                  </a:lnTo>
                  <a:lnTo>
                    <a:pt x="1903561" y="467770"/>
                  </a:lnTo>
                  <a:lnTo>
                    <a:pt x="1897855" y="459852"/>
                  </a:lnTo>
                  <a:lnTo>
                    <a:pt x="1891515" y="451616"/>
                  </a:lnTo>
                  <a:lnTo>
                    <a:pt x="1884541" y="443698"/>
                  </a:lnTo>
                  <a:lnTo>
                    <a:pt x="1877250" y="435779"/>
                  </a:lnTo>
                  <a:lnTo>
                    <a:pt x="1868057" y="426277"/>
                  </a:lnTo>
                  <a:lnTo>
                    <a:pt x="1859815" y="418991"/>
                  </a:lnTo>
                  <a:lnTo>
                    <a:pt x="1851890" y="412023"/>
                  </a:lnTo>
                  <a:lnTo>
                    <a:pt x="1843966" y="406005"/>
                  </a:lnTo>
                  <a:lnTo>
                    <a:pt x="1836041" y="399987"/>
                  </a:lnTo>
                  <a:lnTo>
                    <a:pt x="1820825" y="389217"/>
                  </a:lnTo>
                  <a:lnTo>
                    <a:pt x="1814485" y="384466"/>
                  </a:lnTo>
                  <a:lnTo>
                    <a:pt x="1808462" y="379398"/>
                  </a:lnTo>
                  <a:lnTo>
                    <a:pt x="1804024" y="374647"/>
                  </a:lnTo>
                  <a:lnTo>
                    <a:pt x="1802122" y="372113"/>
                  </a:lnTo>
                  <a:lnTo>
                    <a:pt x="1800220" y="369579"/>
                  </a:lnTo>
                  <a:lnTo>
                    <a:pt x="1798635" y="367045"/>
                  </a:lnTo>
                  <a:lnTo>
                    <a:pt x="1798001" y="364511"/>
                  </a:lnTo>
                  <a:lnTo>
                    <a:pt x="1797367" y="361660"/>
                  </a:lnTo>
                  <a:lnTo>
                    <a:pt x="1797050" y="359126"/>
                  </a:lnTo>
                  <a:lnTo>
                    <a:pt x="1797367" y="355959"/>
                  </a:lnTo>
                  <a:lnTo>
                    <a:pt x="1797684" y="353108"/>
                  </a:lnTo>
                  <a:lnTo>
                    <a:pt x="1798635" y="349941"/>
                  </a:lnTo>
                  <a:lnTo>
                    <a:pt x="1800220" y="346773"/>
                  </a:lnTo>
                  <a:lnTo>
                    <a:pt x="1802439" y="343289"/>
                  </a:lnTo>
                  <a:lnTo>
                    <a:pt x="1804975" y="340122"/>
                  </a:lnTo>
                  <a:lnTo>
                    <a:pt x="1807828" y="336637"/>
                  </a:lnTo>
                  <a:lnTo>
                    <a:pt x="1811632" y="332520"/>
                  </a:lnTo>
                  <a:lnTo>
                    <a:pt x="2006902" y="137087"/>
                  </a:lnTo>
                  <a:lnTo>
                    <a:pt x="2011023" y="133603"/>
                  </a:lnTo>
                  <a:lnTo>
                    <a:pt x="2014827" y="130119"/>
                  </a:lnTo>
                  <a:lnTo>
                    <a:pt x="2019265" y="126634"/>
                  </a:lnTo>
                  <a:lnTo>
                    <a:pt x="2023703" y="123784"/>
                  </a:lnTo>
                  <a:lnTo>
                    <a:pt x="2028141" y="120933"/>
                  </a:lnTo>
                  <a:lnTo>
                    <a:pt x="2032896" y="118399"/>
                  </a:lnTo>
                  <a:lnTo>
                    <a:pt x="2037017" y="116182"/>
                  </a:lnTo>
                  <a:lnTo>
                    <a:pt x="2041772" y="113965"/>
                  </a:lnTo>
                  <a:lnTo>
                    <a:pt x="2046843" y="112064"/>
                  </a:lnTo>
                  <a:lnTo>
                    <a:pt x="2051598" y="110797"/>
                  </a:lnTo>
                  <a:lnTo>
                    <a:pt x="2056670" y="109213"/>
                  </a:lnTo>
                  <a:lnTo>
                    <a:pt x="2061425" y="108263"/>
                  </a:lnTo>
                  <a:lnTo>
                    <a:pt x="2066497" y="107313"/>
                  </a:lnTo>
                  <a:lnTo>
                    <a:pt x="2071569" y="106679"/>
                  </a:lnTo>
                  <a:lnTo>
                    <a:pt x="2076641" y="106363"/>
                  </a:lnTo>
                  <a:close/>
                  <a:moveTo>
                    <a:pt x="2213628" y="19050"/>
                  </a:moveTo>
                  <a:lnTo>
                    <a:pt x="2219371" y="19369"/>
                  </a:lnTo>
                  <a:lnTo>
                    <a:pt x="2225751" y="20007"/>
                  </a:lnTo>
                  <a:lnTo>
                    <a:pt x="2231493" y="21602"/>
                  </a:lnTo>
                  <a:lnTo>
                    <a:pt x="2237236" y="23516"/>
                  </a:lnTo>
                  <a:lnTo>
                    <a:pt x="2242978" y="26387"/>
                  </a:lnTo>
                  <a:lnTo>
                    <a:pt x="2248401" y="29258"/>
                  </a:lnTo>
                  <a:lnTo>
                    <a:pt x="2253506" y="33087"/>
                  </a:lnTo>
                  <a:lnTo>
                    <a:pt x="2258291" y="37234"/>
                  </a:lnTo>
                  <a:lnTo>
                    <a:pt x="2262757" y="42019"/>
                  </a:lnTo>
                  <a:lnTo>
                    <a:pt x="2266266" y="47123"/>
                  </a:lnTo>
                  <a:lnTo>
                    <a:pt x="2269457" y="52547"/>
                  </a:lnTo>
                  <a:lnTo>
                    <a:pt x="2272009" y="58608"/>
                  </a:lnTo>
                  <a:lnTo>
                    <a:pt x="2273923" y="64350"/>
                  </a:lnTo>
                  <a:lnTo>
                    <a:pt x="2275518" y="70412"/>
                  </a:lnTo>
                  <a:lnTo>
                    <a:pt x="2276475" y="76154"/>
                  </a:lnTo>
                  <a:lnTo>
                    <a:pt x="2276475" y="82216"/>
                  </a:lnTo>
                  <a:lnTo>
                    <a:pt x="2276475" y="88277"/>
                  </a:lnTo>
                  <a:lnTo>
                    <a:pt x="2275518" y="94338"/>
                  </a:lnTo>
                  <a:lnTo>
                    <a:pt x="2273923" y="100400"/>
                  </a:lnTo>
                  <a:lnTo>
                    <a:pt x="2272009" y="106142"/>
                  </a:lnTo>
                  <a:lnTo>
                    <a:pt x="2269457" y="111565"/>
                  </a:lnTo>
                  <a:lnTo>
                    <a:pt x="2266266" y="117308"/>
                  </a:lnTo>
                  <a:lnTo>
                    <a:pt x="2262757" y="122412"/>
                  </a:lnTo>
                  <a:lnTo>
                    <a:pt x="2258291" y="126878"/>
                  </a:lnTo>
                  <a:lnTo>
                    <a:pt x="2241064" y="144105"/>
                  </a:lnTo>
                  <a:lnTo>
                    <a:pt x="2236598" y="148253"/>
                  </a:lnTo>
                  <a:lnTo>
                    <a:pt x="2232769" y="150805"/>
                  </a:lnTo>
                  <a:lnTo>
                    <a:pt x="2230855" y="151443"/>
                  </a:lnTo>
                  <a:lnTo>
                    <a:pt x="2228941" y="152400"/>
                  </a:lnTo>
                  <a:lnTo>
                    <a:pt x="2227346" y="152400"/>
                  </a:lnTo>
                  <a:lnTo>
                    <a:pt x="2225751" y="152400"/>
                  </a:lnTo>
                  <a:lnTo>
                    <a:pt x="2224156" y="152081"/>
                  </a:lnTo>
                  <a:lnTo>
                    <a:pt x="2222880" y="151443"/>
                  </a:lnTo>
                  <a:lnTo>
                    <a:pt x="2220009" y="149848"/>
                  </a:lnTo>
                  <a:lnTo>
                    <a:pt x="2217456" y="147295"/>
                  </a:lnTo>
                  <a:lnTo>
                    <a:pt x="2214904" y="143786"/>
                  </a:lnTo>
                  <a:lnTo>
                    <a:pt x="2212352" y="140277"/>
                  </a:lnTo>
                  <a:lnTo>
                    <a:pt x="2209800" y="135811"/>
                  </a:lnTo>
                  <a:lnTo>
                    <a:pt x="2204058" y="126240"/>
                  </a:lnTo>
                  <a:lnTo>
                    <a:pt x="2201186" y="121455"/>
                  </a:lnTo>
                  <a:lnTo>
                    <a:pt x="2197358" y="116351"/>
                  </a:lnTo>
                  <a:lnTo>
                    <a:pt x="2193530" y="111246"/>
                  </a:lnTo>
                  <a:lnTo>
                    <a:pt x="2189064" y="106461"/>
                  </a:lnTo>
                  <a:lnTo>
                    <a:pt x="2184278" y="101995"/>
                  </a:lnTo>
                  <a:lnTo>
                    <a:pt x="2179493" y="98167"/>
                  </a:lnTo>
                  <a:lnTo>
                    <a:pt x="2174389" y="94657"/>
                  </a:lnTo>
                  <a:lnTo>
                    <a:pt x="2169285" y="91467"/>
                  </a:lnTo>
                  <a:lnTo>
                    <a:pt x="2159714" y="85725"/>
                  </a:lnTo>
                  <a:lnTo>
                    <a:pt x="2155248" y="83173"/>
                  </a:lnTo>
                  <a:lnTo>
                    <a:pt x="2151739" y="80620"/>
                  </a:lnTo>
                  <a:lnTo>
                    <a:pt x="2148229" y="78068"/>
                  </a:lnTo>
                  <a:lnTo>
                    <a:pt x="2145677" y="75516"/>
                  </a:lnTo>
                  <a:lnTo>
                    <a:pt x="2144082" y="72964"/>
                  </a:lnTo>
                  <a:lnTo>
                    <a:pt x="2143763" y="71369"/>
                  </a:lnTo>
                  <a:lnTo>
                    <a:pt x="2143125" y="69774"/>
                  </a:lnTo>
                  <a:lnTo>
                    <a:pt x="2143125" y="68179"/>
                  </a:lnTo>
                  <a:lnTo>
                    <a:pt x="2143763" y="66584"/>
                  </a:lnTo>
                  <a:lnTo>
                    <a:pt x="2144082" y="64669"/>
                  </a:lnTo>
                  <a:lnTo>
                    <a:pt x="2144720" y="63074"/>
                  </a:lnTo>
                  <a:lnTo>
                    <a:pt x="2147591" y="59246"/>
                  </a:lnTo>
                  <a:lnTo>
                    <a:pt x="2151419" y="54780"/>
                  </a:lnTo>
                  <a:lnTo>
                    <a:pt x="2168647" y="37234"/>
                  </a:lnTo>
                  <a:lnTo>
                    <a:pt x="2173751" y="33087"/>
                  </a:lnTo>
                  <a:lnTo>
                    <a:pt x="2178855" y="29258"/>
                  </a:lnTo>
                  <a:lnTo>
                    <a:pt x="2183959" y="26387"/>
                  </a:lnTo>
                  <a:lnTo>
                    <a:pt x="2189702" y="23516"/>
                  </a:lnTo>
                  <a:lnTo>
                    <a:pt x="2195125" y="21602"/>
                  </a:lnTo>
                  <a:lnTo>
                    <a:pt x="2201806" y="20007"/>
                  </a:lnTo>
                  <a:lnTo>
                    <a:pt x="2207248" y="19369"/>
                  </a:lnTo>
                  <a:lnTo>
                    <a:pt x="2213628" y="19050"/>
                  </a:lnTo>
                  <a:close/>
                  <a:moveTo>
                    <a:pt x="1985550" y="0"/>
                  </a:moveTo>
                  <a:lnTo>
                    <a:pt x="1989686" y="0"/>
                  </a:lnTo>
                  <a:lnTo>
                    <a:pt x="1993822" y="0"/>
                  </a:lnTo>
                  <a:lnTo>
                    <a:pt x="1997640" y="634"/>
                  </a:lnTo>
                  <a:lnTo>
                    <a:pt x="2001776" y="1903"/>
                  </a:lnTo>
                  <a:lnTo>
                    <a:pt x="2005594" y="2855"/>
                  </a:lnTo>
                  <a:lnTo>
                    <a:pt x="2009411" y="4759"/>
                  </a:lnTo>
                  <a:lnTo>
                    <a:pt x="2012911" y="6980"/>
                  </a:lnTo>
                  <a:lnTo>
                    <a:pt x="2017411" y="9518"/>
                  </a:lnTo>
                  <a:lnTo>
                    <a:pt x="2019592" y="12374"/>
                  </a:lnTo>
                  <a:lnTo>
                    <a:pt x="2022456" y="15229"/>
                  </a:lnTo>
                  <a:lnTo>
                    <a:pt x="2025001" y="19037"/>
                  </a:lnTo>
                  <a:lnTo>
                    <a:pt x="2026910" y="22210"/>
                  </a:lnTo>
                  <a:lnTo>
                    <a:pt x="2028819" y="26334"/>
                  </a:lnTo>
                  <a:lnTo>
                    <a:pt x="2030091" y="29824"/>
                  </a:lnTo>
                  <a:lnTo>
                    <a:pt x="2031364" y="33949"/>
                  </a:lnTo>
                  <a:lnTo>
                    <a:pt x="2031682" y="37757"/>
                  </a:lnTo>
                  <a:lnTo>
                    <a:pt x="2032000" y="41881"/>
                  </a:lnTo>
                  <a:lnTo>
                    <a:pt x="2031682" y="46006"/>
                  </a:lnTo>
                  <a:lnTo>
                    <a:pt x="2031046" y="49813"/>
                  </a:lnTo>
                  <a:lnTo>
                    <a:pt x="2030091" y="53938"/>
                  </a:lnTo>
                  <a:lnTo>
                    <a:pt x="2028819" y="57745"/>
                  </a:lnTo>
                  <a:lnTo>
                    <a:pt x="2026910" y="61553"/>
                  </a:lnTo>
                  <a:lnTo>
                    <a:pt x="2025001" y="65043"/>
                  </a:lnTo>
                  <a:lnTo>
                    <a:pt x="2022456" y="68533"/>
                  </a:lnTo>
                  <a:lnTo>
                    <a:pt x="2019592" y="71706"/>
                  </a:lnTo>
                  <a:lnTo>
                    <a:pt x="1637177" y="453081"/>
                  </a:lnTo>
                  <a:lnTo>
                    <a:pt x="1633995" y="455937"/>
                  </a:lnTo>
                  <a:lnTo>
                    <a:pt x="1630814" y="458158"/>
                  </a:lnTo>
                  <a:lnTo>
                    <a:pt x="1626996" y="460379"/>
                  </a:lnTo>
                  <a:lnTo>
                    <a:pt x="1623496" y="462283"/>
                  </a:lnTo>
                  <a:lnTo>
                    <a:pt x="1619360" y="463552"/>
                  </a:lnTo>
                  <a:lnTo>
                    <a:pt x="1615224" y="464186"/>
                  </a:lnTo>
                  <a:lnTo>
                    <a:pt x="1611407" y="465138"/>
                  </a:lnTo>
                  <a:lnTo>
                    <a:pt x="1607271" y="465138"/>
                  </a:lnTo>
                  <a:lnTo>
                    <a:pt x="1603135" y="465138"/>
                  </a:lnTo>
                  <a:lnTo>
                    <a:pt x="1599317" y="464186"/>
                  </a:lnTo>
                  <a:lnTo>
                    <a:pt x="1595181" y="463552"/>
                  </a:lnTo>
                  <a:lnTo>
                    <a:pt x="1591681" y="462283"/>
                  </a:lnTo>
                  <a:lnTo>
                    <a:pt x="1587864" y="460379"/>
                  </a:lnTo>
                  <a:lnTo>
                    <a:pt x="1584364" y="458158"/>
                  </a:lnTo>
                  <a:lnTo>
                    <a:pt x="1580864" y="455937"/>
                  </a:lnTo>
                  <a:lnTo>
                    <a:pt x="1577683" y="453081"/>
                  </a:lnTo>
                  <a:lnTo>
                    <a:pt x="1574819" y="449591"/>
                  </a:lnTo>
                  <a:lnTo>
                    <a:pt x="1572274" y="446418"/>
                  </a:lnTo>
                  <a:lnTo>
                    <a:pt x="1570047" y="442928"/>
                  </a:lnTo>
                  <a:lnTo>
                    <a:pt x="1568138" y="439121"/>
                  </a:lnTo>
                  <a:lnTo>
                    <a:pt x="1567184" y="435314"/>
                  </a:lnTo>
                  <a:lnTo>
                    <a:pt x="1565911" y="431189"/>
                  </a:lnTo>
                  <a:lnTo>
                    <a:pt x="1565275" y="427381"/>
                  </a:lnTo>
                  <a:lnTo>
                    <a:pt x="1565275" y="423257"/>
                  </a:lnTo>
                  <a:lnTo>
                    <a:pt x="1565275" y="419132"/>
                  </a:lnTo>
                  <a:lnTo>
                    <a:pt x="1565911" y="415007"/>
                  </a:lnTo>
                  <a:lnTo>
                    <a:pt x="1567184" y="411517"/>
                  </a:lnTo>
                  <a:lnTo>
                    <a:pt x="1568138" y="407393"/>
                  </a:lnTo>
                  <a:lnTo>
                    <a:pt x="1570047" y="403902"/>
                  </a:lnTo>
                  <a:lnTo>
                    <a:pt x="1572274" y="400095"/>
                  </a:lnTo>
                  <a:lnTo>
                    <a:pt x="1574819" y="396922"/>
                  </a:lnTo>
                  <a:lnTo>
                    <a:pt x="1577683" y="393749"/>
                  </a:lnTo>
                  <a:lnTo>
                    <a:pt x="1960098" y="12374"/>
                  </a:lnTo>
                  <a:lnTo>
                    <a:pt x="1962962" y="9518"/>
                  </a:lnTo>
                  <a:lnTo>
                    <a:pt x="1966779" y="6980"/>
                  </a:lnTo>
                  <a:lnTo>
                    <a:pt x="1970279" y="4759"/>
                  </a:lnTo>
                  <a:lnTo>
                    <a:pt x="1974097" y="2855"/>
                  </a:lnTo>
                  <a:lnTo>
                    <a:pt x="1977596" y="1903"/>
                  </a:lnTo>
                  <a:lnTo>
                    <a:pt x="1981732" y="634"/>
                  </a:lnTo>
                  <a:lnTo>
                    <a:pt x="19855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 contourW="12700"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dirty="0">
                <a:solidFill>
                  <a:srgbClr val="FFFFFF"/>
                </a:solidFill>
                <a:ea typeface="微软雅黑" pitchFamily="34" charset="-122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998880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 p14:presetBounceEnd="52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2000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2000">
                                          <p:cBhvr additive="base">
                                            <p:cTn id="1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2000">
                                          <p:cBhvr additive="base">
                                            <p:cTn id="1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75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75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75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2250"/>
                                </p:stCondLst>
                                <p:childTnLst>
                                  <p:par>
                                    <p:cTn id="18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  <p:bldP spid="8" grpId="0"/>
        </p:bldLst>
      </p:timing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2382726" y="1999882"/>
            <a:ext cx="5688632" cy="59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3200" dirty="0" smtClean="0">
                <a:latin typeface="+mn-ea"/>
                <a:ea typeface="+mn-ea"/>
              </a:rPr>
              <a:t>学费减免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382726" y="2828834"/>
            <a:ext cx="779158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en-US" altLang="zh-CN" sz="2400" dirty="0" smtClean="0"/>
              <a:t>      </a:t>
            </a:r>
            <a:r>
              <a:rPr lang="zh-CN" altLang="zh-CN" sz="2400" dirty="0" smtClean="0"/>
              <a:t>根据</a:t>
            </a:r>
            <a:r>
              <a:rPr lang="zh-CN" altLang="zh-CN" sz="2400" dirty="0"/>
              <a:t>有关文件规定，部分孤残学生、烈士子女、优抚家庭子女、家庭遭受重大自然灾害等等家庭经济特别困难的学生，酌情实行减收或免收学费。</a:t>
            </a:r>
            <a:endParaRPr lang="zh-CN" altLang="en-US" sz="2400" dirty="0"/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1126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学费资助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35487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815059" y="1486452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1794899" y="2963791"/>
            <a:ext cx="2137571" cy="1843189"/>
            <a:chOff x="500884" y="2629525"/>
            <a:chExt cx="2396673" cy="3514037"/>
          </a:xfrm>
          <a:solidFill>
            <a:srgbClr val="FCD5B5"/>
          </a:solidFill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500884" y="2629525"/>
              <a:ext cx="2396673" cy="3514037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7" name="TextBox 60"/>
            <p:cNvSpPr txBox="1">
              <a:spLocks noChangeArrowheads="1"/>
            </p:cNvSpPr>
            <p:nvPr/>
          </p:nvSpPr>
          <p:spPr bwMode="auto">
            <a:xfrm>
              <a:off x="918839" y="3575232"/>
              <a:ext cx="1511690" cy="18190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生活费资助</a:t>
              </a:r>
              <a:endParaRPr lang="zh-CN" altLang="en-US" sz="28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503247" y="1562666"/>
            <a:ext cx="4105275" cy="6492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国家奖学金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9" name="Oval 4"/>
          <p:cNvSpPr/>
          <p:nvPr/>
        </p:nvSpPr>
        <p:spPr>
          <a:xfrm>
            <a:off x="5623272" y="1599179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1</a:t>
            </a:r>
          </a:p>
        </p:txBody>
      </p:sp>
      <p:sp>
        <p:nvSpPr>
          <p:cNvPr id="11" name="矩形 10"/>
          <p:cNvSpPr/>
          <p:nvPr/>
        </p:nvSpPr>
        <p:spPr>
          <a:xfrm>
            <a:off x="5539047" y="2480712"/>
            <a:ext cx="4105275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国家励志奖学金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2" name="Oval 4"/>
          <p:cNvSpPr/>
          <p:nvPr/>
        </p:nvSpPr>
        <p:spPr>
          <a:xfrm>
            <a:off x="5623272" y="2504623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2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503247" y="3423556"/>
            <a:ext cx="4105275" cy="649287"/>
          </a:xfrm>
          <a:prstGeom prst="rect">
            <a:avLst/>
          </a:prstGeom>
          <a:solidFill>
            <a:srgbClr val="EBF1DE"/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国家助学金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5" name="Oval 4"/>
          <p:cNvSpPr/>
          <p:nvPr/>
        </p:nvSpPr>
        <p:spPr>
          <a:xfrm>
            <a:off x="5623272" y="3453992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3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5484943" y="4366400"/>
            <a:ext cx="4105275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山东大学助学金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7" name="Oval 4"/>
          <p:cNvSpPr/>
          <p:nvPr/>
        </p:nvSpPr>
        <p:spPr>
          <a:xfrm>
            <a:off x="5623272" y="4435564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4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18" name="矩形 17"/>
          <p:cNvSpPr/>
          <p:nvPr/>
        </p:nvSpPr>
        <p:spPr>
          <a:xfrm>
            <a:off x="5484942" y="5353609"/>
            <a:ext cx="4105275" cy="649287"/>
          </a:xfrm>
          <a:prstGeom prst="rect">
            <a:avLst/>
          </a:prstGeom>
          <a:solidFill>
            <a:srgbClr val="EBF1DE"/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400" b="1" dirty="0" smtClean="0">
                <a:solidFill>
                  <a:srgbClr val="333333"/>
                </a:solidFill>
                <a:ea typeface="黑体" pitchFamily="2" charset="-122"/>
              </a:rPr>
              <a:t> 社会助学金</a:t>
            </a:r>
            <a:endParaRPr lang="zh-CN" altLang="en-US" sz="24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9" name="Oval 4"/>
          <p:cNvSpPr/>
          <p:nvPr/>
        </p:nvSpPr>
        <p:spPr>
          <a:xfrm>
            <a:off x="5623272" y="5371361"/>
            <a:ext cx="576262" cy="576262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5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cxnSp>
        <p:nvCxnSpPr>
          <p:cNvPr id="20" name="直接箭头连接符 19"/>
          <p:cNvCxnSpPr/>
          <p:nvPr/>
        </p:nvCxnSpPr>
        <p:spPr>
          <a:xfrm flipV="1">
            <a:off x="3824461" y="1919798"/>
            <a:ext cx="1565361" cy="1210201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箭头连接符 5"/>
          <p:cNvCxnSpPr/>
          <p:nvPr/>
        </p:nvCxnSpPr>
        <p:spPr>
          <a:xfrm flipV="1">
            <a:off x="4016154" y="2946705"/>
            <a:ext cx="1487093" cy="532751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接箭头连接符 5"/>
          <p:cNvCxnSpPr>
            <a:cxnSpLocks noChangeShapeType="1"/>
          </p:cNvCxnSpPr>
          <p:nvPr/>
        </p:nvCxnSpPr>
        <p:spPr bwMode="auto">
          <a:xfrm flipV="1">
            <a:off x="4027591" y="3862716"/>
            <a:ext cx="1457351" cy="2035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cxnSp>
        <p:nvCxnSpPr>
          <p:cNvPr id="23" name="直接箭头连接符 5"/>
          <p:cNvCxnSpPr>
            <a:cxnSpLocks noChangeShapeType="1"/>
          </p:cNvCxnSpPr>
          <p:nvPr/>
        </p:nvCxnSpPr>
        <p:spPr bwMode="auto">
          <a:xfrm>
            <a:off x="4027591" y="4334963"/>
            <a:ext cx="1362231" cy="356080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cxnSp>
        <p:nvCxnSpPr>
          <p:cNvPr id="24" name="直接箭头连接符 5"/>
          <p:cNvCxnSpPr>
            <a:cxnSpLocks noChangeShapeType="1"/>
          </p:cNvCxnSpPr>
          <p:nvPr/>
        </p:nvCxnSpPr>
        <p:spPr bwMode="auto">
          <a:xfrm>
            <a:off x="3738446" y="4660724"/>
            <a:ext cx="1651376" cy="1017528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pic>
        <p:nvPicPr>
          <p:cNvPr id="25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文本框 25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直接连接符 26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346721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  <p:bldP spid="16" grpId="0" animBg="1"/>
      <p:bldP spid="17" grpId="0" animBg="1"/>
      <p:bldP spid="18" grpId="0" animBg="1"/>
      <p:bldP spid="19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1101060" y="1981574"/>
            <a:ext cx="1885162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国家奖学金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952482" y="2525533"/>
            <a:ext cx="466270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dirty="0" smtClean="0"/>
              <a:t>        </a:t>
            </a:r>
            <a:r>
              <a:rPr lang="zh-CN" altLang="zh-CN" sz="2400" dirty="0" smtClean="0"/>
              <a:t>国家</a:t>
            </a:r>
            <a:r>
              <a:rPr lang="zh-CN" altLang="zh-CN" sz="2400" dirty="0"/>
              <a:t>奖学金由中央政府出资设立，用于奖励我校二年级以上（含二年级）的全日制</a:t>
            </a:r>
            <a:r>
              <a:rPr lang="zh-CN" altLang="zh-CN" sz="2400" dirty="0" smtClean="0"/>
              <a:t>本科在校生</a:t>
            </a:r>
            <a:r>
              <a:rPr lang="zh-CN" altLang="en-US" sz="2400" dirty="0" smtClean="0"/>
              <a:t>。</a:t>
            </a:r>
            <a:r>
              <a:rPr lang="zh-CN" altLang="zh-CN" sz="2400" dirty="0"/>
              <a:t>奖励标准为每人每年</a:t>
            </a:r>
            <a:r>
              <a:rPr lang="en-US" altLang="zh-CN" sz="2400" dirty="0"/>
              <a:t>8000</a:t>
            </a:r>
            <a:r>
              <a:rPr lang="zh-CN" altLang="zh-CN" sz="2400" dirty="0" smtClean="0"/>
              <a:t>元</a:t>
            </a:r>
            <a:r>
              <a:rPr lang="zh-CN" altLang="en-US" sz="2400" dirty="0" smtClean="0"/>
              <a:t>。每年</a:t>
            </a:r>
            <a:r>
              <a:rPr lang="en-US" altLang="zh-CN" sz="2400" dirty="0" smtClean="0"/>
              <a:t>10</a:t>
            </a:r>
            <a:r>
              <a:rPr lang="zh-CN" altLang="en-US" sz="2400" dirty="0" smtClean="0"/>
              <a:t>月份评选。</a:t>
            </a:r>
            <a:endParaRPr lang="zh-CN" altLang="en-US" sz="2400" dirty="0"/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5763767" y="1981574"/>
            <a:ext cx="2606379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国家励志奖学金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615189" y="2525533"/>
            <a:ext cx="49503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dirty="0" smtClean="0"/>
              <a:t>         </a:t>
            </a:r>
            <a:r>
              <a:rPr lang="zh-CN" altLang="zh-CN" sz="2400" dirty="0" smtClean="0"/>
              <a:t>国家</a:t>
            </a:r>
            <a:r>
              <a:rPr lang="zh-CN" altLang="zh-CN" sz="2400" dirty="0"/>
              <a:t>励志奖学金由中央政府出资设立，用于奖励二年级以上（含二年级）全日制</a:t>
            </a:r>
            <a:r>
              <a:rPr lang="zh-CN" altLang="zh-CN" sz="2400" dirty="0" smtClean="0"/>
              <a:t>本</a:t>
            </a:r>
            <a:r>
              <a:rPr lang="zh-CN" altLang="en-US" sz="2400" dirty="0" smtClean="0"/>
              <a:t>科</a:t>
            </a:r>
            <a:r>
              <a:rPr lang="zh-CN" altLang="zh-CN" sz="2400" dirty="0" smtClean="0"/>
              <a:t>在校生中</a:t>
            </a:r>
            <a:r>
              <a:rPr lang="zh-CN" altLang="zh-CN" sz="2400" dirty="0"/>
              <a:t>品学兼优的家庭经济困难学生</a:t>
            </a:r>
            <a:r>
              <a:rPr lang="zh-CN" altLang="zh-CN" sz="2400" dirty="0" smtClean="0"/>
              <a:t>。奖励</a:t>
            </a:r>
            <a:r>
              <a:rPr lang="zh-CN" altLang="zh-CN" sz="2400" dirty="0"/>
              <a:t>标准为每人每年</a:t>
            </a:r>
            <a:r>
              <a:rPr lang="en-US" altLang="zh-CN" sz="2400" dirty="0"/>
              <a:t>8000</a:t>
            </a:r>
            <a:r>
              <a:rPr lang="zh-CN" altLang="zh-CN" sz="2400" dirty="0" smtClean="0"/>
              <a:t>元</a:t>
            </a:r>
            <a:r>
              <a:rPr lang="zh-CN" altLang="en-US" sz="2400" dirty="0" smtClean="0"/>
              <a:t>。每年</a:t>
            </a:r>
            <a:r>
              <a:rPr lang="en-US" altLang="zh-CN" sz="2400" dirty="0" smtClean="0"/>
              <a:t>10</a:t>
            </a:r>
            <a:r>
              <a:rPr lang="zh-CN" altLang="en-US" sz="2400" dirty="0" smtClean="0"/>
              <a:t>月份评选。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16108127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858038" y="1926248"/>
            <a:ext cx="200107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国家助学金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574704" y="2418691"/>
            <a:ext cx="3559415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200" dirty="0" smtClean="0"/>
              <a:t>        </a:t>
            </a:r>
            <a:r>
              <a:rPr lang="zh-CN" altLang="zh-CN" sz="2200" dirty="0" smtClean="0"/>
              <a:t>由</a:t>
            </a:r>
            <a:r>
              <a:rPr lang="zh-CN" altLang="zh-CN" sz="2200" dirty="0"/>
              <a:t>中央政府出资设立，用于资助高校全日制本专科在校生中的家庭经济困难学生。国家助学金分为三等，资助标准为分别为</a:t>
            </a:r>
            <a:r>
              <a:rPr lang="en-US" altLang="zh-CN" sz="2200" dirty="0"/>
              <a:t>3000</a:t>
            </a:r>
            <a:r>
              <a:rPr lang="zh-CN" altLang="zh-CN" sz="2200" dirty="0"/>
              <a:t>元</a:t>
            </a:r>
            <a:r>
              <a:rPr lang="en-US" altLang="zh-CN" sz="2200" dirty="0"/>
              <a:t>/</a:t>
            </a:r>
            <a:r>
              <a:rPr lang="zh-CN" altLang="zh-CN" sz="2200" dirty="0"/>
              <a:t>年、</a:t>
            </a:r>
            <a:r>
              <a:rPr lang="en-US" altLang="zh-CN" sz="2200" dirty="0"/>
              <a:t>2500</a:t>
            </a:r>
            <a:r>
              <a:rPr lang="zh-CN" altLang="zh-CN" sz="2200" dirty="0"/>
              <a:t>元</a:t>
            </a:r>
            <a:r>
              <a:rPr lang="en-US" altLang="zh-CN" sz="2200" dirty="0"/>
              <a:t>/</a:t>
            </a:r>
            <a:r>
              <a:rPr lang="zh-CN" altLang="zh-CN" sz="2200" dirty="0"/>
              <a:t>年、</a:t>
            </a:r>
            <a:r>
              <a:rPr lang="en-US" altLang="zh-CN" sz="2200" dirty="0"/>
              <a:t>2000</a:t>
            </a:r>
            <a:r>
              <a:rPr lang="zh-CN" altLang="zh-CN" sz="2200" dirty="0"/>
              <a:t>元</a:t>
            </a:r>
            <a:r>
              <a:rPr lang="en-US" altLang="zh-CN" sz="2200" dirty="0"/>
              <a:t>/</a:t>
            </a:r>
            <a:r>
              <a:rPr lang="zh-CN" altLang="zh-CN" sz="2200" dirty="0"/>
              <a:t>年，</a:t>
            </a:r>
            <a:r>
              <a:rPr lang="zh-CN" altLang="zh-CN" sz="2200" dirty="0" smtClean="0"/>
              <a:t>每年</a:t>
            </a:r>
            <a:r>
              <a:rPr lang="en-US" altLang="zh-CN" sz="2200" dirty="0" smtClean="0"/>
              <a:t>10</a:t>
            </a:r>
            <a:r>
              <a:rPr lang="zh-CN" altLang="en-US" sz="2200" dirty="0" smtClean="0"/>
              <a:t>月份</a:t>
            </a:r>
            <a:r>
              <a:rPr lang="zh-CN" altLang="zh-CN" sz="2200" dirty="0" smtClean="0"/>
              <a:t>评</a:t>
            </a:r>
            <a:r>
              <a:rPr lang="zh-CN" altLang="en-US" sz="2200" dirty="0" smtClean="0"/>
              <a:t>选</a:t>
            </a:r>
            <a:r>
              <a:rPr lang="zh-CN" altLang="zh-CN" sz="2200" dirty="0" smtClean="0"/>
              <a:t>，</a:t>
            </a:r>
            <a:r>
              <a:rPr lang="zh-CN" altLang="zh-CN" sz="2200" dirty="0"/>
              <a:t>按月发放。</a:t>
            </a:r>
            <a:endParaRPr lang="zh-CN" altLang="en-US" sz="2200" dirty="0"/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生活费资助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文本框 10"/>
          <p:cNvSpPr txBox="1"/>
          <p:nvPr/>
        </p:nvSpPr>
        <p:spPr>
          <a:xfrm>
            <a:off x="4417453" y="1920665"/>
            <a:ext cx="2541983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山东大学助学金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322732" y="2418691"/>
            <a:ext cx="354653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400" dirty="0" smtClean="0"/>
              <a:t>        </a:t>
            </a:r>
            <a:r>
              <a:rPr lang="zh-CN" altLang="zh-CN" sz="2400" dirty="0" smtClean="0"/>
              <a:t>由</a:t>
            </a:r>
            <a:r>
              <a:rPr lang="zh-CN" altLang="zh-CN" sz="2400" dirty="0"/>
              <a:t>学校出资设立，用于资助全日制本科在校生中的家庭经济困难学生。资助标准为</a:t>
            </a:r>
            <a:r>
              <a:rPr lang="en-US" altLang="zh-CN" sz="2400" dirty="0"/>
              <a:t>1500</a:t>
            </a:r>
            <a:r>
              <a:rPr lang="zh-CN" altLang="zh-CN" sz="2400" dirty="0"/>
              <a:t>元</a:t>
            </a:r>
            <a:r>
              <a:rPr lang="en-US" altLang="zh-CN" sz="2400" dirty="0"/>
              <a:t>/</a:t>
            </a:r>
            <a:r>
              <a:rPr lang="zh-CN" altLang="zh-CN" sz="2400" dirty="0"/>
              <a:t>年</a:t>
            </a:r>
            <a:r>
              <a:rPr lang="zh-CN" altLang="zh-CN" sz="2400" dirty="0" smtClean="0"/>
              <a:t>，</a:t>
            </a:r>
            <a:r>
              <a:rPr lang="zh-CN" altLang="zh-CN" sz="2400" dirty="0"/>
              <a:t>每年</a:t>
            </a:r>
            <a:r>
              <a:rPr lang="en-US" altLang="zh-CN" sz="2400" dirty="0"/>
              <a:t>10</a:t>
            </a:r>
            <a:r>
              <a:rPr lang="zh-CN" altLang="en-US" sz="2400" dirty="0"/>
              <a:t>月份</a:t>
            </a:r>
            <a:r>
              <a:rPr lang="zh-CN" altLang="zh-CN" sz="2400" dirty="0"/>
              <a:t>评</a:t>
            </a:r>
            <a:r>
              <a:rPr lang="zh-CN" altLang="en-US" sz="2400" dirty="0"/>
              <a:t>选</a:t>
            </a:r>
            <a:r>
              <a:rPr lang="zh-CN" altLang="zh-CN" sz="2400" dirty="0" smtClean="0"/>
              <a:t>，</a:t>
            </a:r>
            <a:r>
              <a:rPr lang="zh-CN" altLang="zh-CN" sz="2400" dirty="0"/>
              <a:t>按月发放。</a:t>
            </a:r>
            <a:endParaRPr lang="zh-CN" altLang="en-US" sz="2200" dirty="0"/>
          </a:p>
        </p:txBody>
      </p:sp>
      <p:sp>
        <p:nvSpPr>
          <p:cNvPr id="13" name="文本框 12"/>
          <p:cNvSpPr txBox="1"/>
          <p:nvPr/>
        </p:nvSpPr>
        <p:spPr>
          <a:xfrm>
            <a:off x="8057880" y="1920665"/>
            <a:ext cx="1853937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社会助学金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963988" y="2364636"/>
            <a:ext cx="4056224" cy="36471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None/>
            </a:pPr>
            <a:r>
              <a:rPr lang="en-US" altLang="zh-CN" sz="2200" dirty="0" smtClean="0"/>
              <a:t>        </a:t>
            </a:r>
            <a:r>
              <a:rPr lang="zh-CN" altLang="zh-CN" sz="2200" dirty="0" smtClean="0"/>
              <a:t>由</a:t>
            </a:r>
            <a:r>
              <a:rPr lang="zh-CN" altLang="zh-CN" sz="2200" dirty="0"/>
              <a:t>社会各界出资设立，用于资助全日制本科在校生中的家庭经济困难学生，包括中海油助学金、思源助学金、新长城助学金、真维斯助学金、昱鸿助学金等，资助标准为</a:t>
            </a:r>
            <a:r>
              <a:rPr lang="en-US" altLang="zh-CN" sz="2200" dirty="0"/>
              <a:t>1000</a:t>
            </a:r>
            <a:r>
              <a:rPr lang="zh-CN" altLang="zh-CN" sz="2200" dirty="0"/>
              <a:t>元</a:t>
            </a:r>
            <a:r>
              <a:rPr lang="en-US" altLang="zh-CN" sz="2200" dirty="0"/>
              <a:t>/</a:t>
            </a:r>
            <a:r>
              <a:rPr lang="zh-CN" altLang="zh-CN" sz="2200" dirty="0"/>
              <a:t>人—</a:t>
            </a:r>
            <a:r>
              <a:rPr lang="en-US" altLang="zh-CN" sz="2200" dirty="0"/>
              <a:t>6600</a:t>
            </a:r>
            <a:r>
              <a:rPr lang="zh-CN" altLang="zh-CN" sz="2200" dirty="0"/>
              <a:t>元</a:t>
            </a:r>
            <a:r>
              <a:rPr lang="en-US" altLang="zh-CN" sz="2200" dirty="0"/>
              <a:t>/</a:t>
            </a:r>
            <a:r>
              <a:rPr lang="zh-CN" altLang="zh-CN" sz="2200" dirty="0"/>
              <a:t>人不等。</a:t>
            </a:r>
            <a:endParaRPr lang="zh-CN" altLang="en-US" sz="2200" dirty="0"/>
          </a:p>
        </p:txBody>
      </p:sp>
    </p:spTree>
    <p:extLst>
      <p:ext uri="{BB962C8B-B14F-4D97-AF65-F5344CB8AC3E}">
        <p14:creationId xmlns:p14="http://schemas.microsoft.com/office/powerpoint/2010/main" val="9724528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853695" y="1737945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grpSp>
        <p:nvGrpSpPr>
          <p:cNvPr id="5" name="组合 4"/>
          <p:cNvGrpSpPr>
            <a:grpSpLocks/>
          </p:cNvGrpSpPr>
          <p:nvPr/>
        </p:nvGrpSpPr>
        <p:grpSpPr bwMode="auto">
          <a:xfrm>
            <a:off x="2421647" y="3145006"/>
            <a:ext cx="1441450" cy="1441450"/>
            <a:chOff x="877888" y="2946400"/>
            <a:chExt cx="1939925" cy="1939925"/>
          </a:xfrm>
          <a:solidFill>
            <a:schemeClr val="accent4">
              <a:lumMod val="40000"/>
              <a:lumOff val="60000"/>
            </a:schemeClr>
          </a:solidFill>
        </p:grpSpPr>
        <p:sp>
          <p:nvSpPr>
            <p:cNvPr id="6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7" name="TextBox 60"/>
            <p:cNvSpPr txBox="1">
              <a:spLocks noChangeArrowheads="1"/>
            </p:cNvSpPr>
            <p:nvPr/>
          </p:nvSpPr>
          <p:spPr bwMode="auto">
            <a:xfrm>
              <a:off x="1078717" y="3292222"/>
              <a:ext cx="1538267" cy="12840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应急资助</a:t>
              </a:r>
              <a:endParaRPr lang="zh-CN" altLang="en-US" sz="28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8" name="矩形 7"/>
          <p:cNvSpPr/>
          <p:nvPr/>
        </p:nvSpPr>
        <p:spPr>
          <a:xfrm>
            <a:off x="5461782" y="1814158"/>
            <a:ext cx="4105275" cy="64928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无息无期借款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9" name="Oval 4"/>
          <p:cNvSpPr/>
          <p:nvPr/>
        </p:nvSpPr>
        <p:spPr>
          <a:xfrm>
            <a:off x="5627945" y="1850671"/>
            <a:ext cx="576262" cy="576262"/>
          </a:xfrm>
          <a:prstGeom prst="ellipse">
            <a:avLst/>
          </a:prstGeom>
          <a:solidFill>
            <a:srgbClr val="CCC1D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1</a:t>
            </a:r>
          </a:p>
        </p:txBody>
      </p:sp>
      <p:sp>
        <p:nvSpPr>
          <p:cNvPr id="11" name="矩形 10"/>
          <p:cNvSpPr/>
          <p:nvPr/>
        </p:nvSpPr>
        <p:spPr>
          <a:xfrm>
            <a:off x="5458742" y="3341316"/>
            <a:ext cx="4105275" cy="649287"/>
          </a:xfrm>
          <a:prstGeom prst="rect">
            <a:avLst/>
          </a:prstGeom>
          <a:solidFill>
            <a:schemeClr val="bg1">
              <a:lumMod val="85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大 病 救 助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2" name="Oval 4"/>
          <p:cNvSpPr/>
          <p:nvPr/>
        </p:nvSpPr>
        <p:spPr>
          <a:xfrm>
            <a:off x="5627945" y="3360414"/>
            <a:ext cx="576262" cy="576262"/>
          </a:xfrm>
          <a:prstGeom prst="ellipse">
            <a:avLst/>
          </a:prstGeom>
          <a:solidFill>
            <a:srgbClr val="CCC1D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2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428458" y="4665007"/>
            <a:ext cx="4105275" cy="649287"/>
          </a:xfrm>
          <a:prstGeom prst="rect">
            <a:avLst/>
          </a:prstGeom>
          <a:solidFill>
            <a:srgbClr val="EBF1DE"/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    解 忧 杂 货 铺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5" name="Oval 4"/>
          <p:cNvSpPr/>
          <p:nvPr/>
        </p:nvSpPr>
        <p:spPr>
          <a:xfrm>
            <a:off x="5618109" y="4720511"/>
            <a:ext cx="576262" cy="576262"/>
          </a:xfrm>
          <a:prstGeom prst="ellipse">
            <a:avLst/>
          </a:prstGeom>
          <a:solidFill>
            <a:srgbClr val="CCC1DA"/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  <a:cs typeface="微软雅黑"/>
              </a:rPr>
              <a:t>3</a:t>
            </a:r>
            <a:endParaRPr lang="en-US" altLang="zh-CN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cxnSp>
        <p:nvCxnSpPr>
          <p:cNvPr id="16" name="直接箭头连接符 15"/>
          <p:cNvCxnSpPr/>
          <p:nvPr/>
        </p:nvCxnSpPr>
        <p:spPr>
          <a:xfrm flipV="1">
            <a:off x="3863097" y="2171291"/>
            <a:ext cx="1565361" cy="1210201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箭头连接符 5"/>
          <p:cNvCxnSpPr/>
          <p:nvPr/>
        </p:nvCxnSpPr>
        <p:spPr>
          <a:xfrm>
            <a:off x="4054790" y="3730950"/>
            <a:ext cx="1247177" cy="15832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箭头连接符 5"/>
          <p:cNvCxnSpPr>
            <a:cxnSpLocks noChangeShapeType="1"/>
          </p:cNvCxnSpPr>
          <p:nvPr/>
        </p:nvCxnSpPr>
        <p:spPr bwMode="auto">
          <a:xfrm>
            <a:off x="4012322" y="4140257"/>
            <a:ext cx="1289645" cy="868385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pic>
        <p:nvPicPr>
          <p:cNvPr id="19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文本框 19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1" name="直接连接符 20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91358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1" grpId="0" animBg="1"/>
      <p:bldP spid="12" grpId="0" animBg="1"/>
      <p:bldP spid="13" grpId="0" animBg="1"/>
      <p:bldP spid="15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125634" y="2283313"/>
            <a:ext cx="8022917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zh-CN" sz="2000" dirty="0" smtClean="0">
                <a:latin typeface="+mn-ea"/>
                <a:ea typeface="+mn-ea"/>
              </a:rPr>
              <a:t>    </a:t>
            </a:r>
            <a:r>
              <a:rPr lang="zh-CN" altLang="zh-CN" sz="2000" dirty="0" smtClean="0">
                <a:latin typeface="+mn-ea"/>
                <a:ea typeface="+mn-ea"/>
              </a:rPr>
              <a:t>由于</a:t>
            </a:r>
            <a:r>
              <a:rPr lang="zh-CN" altLang="zh-CN" sz="2000" dirty="0">
                <a:latin typeface="+mn-ea"/>
                <a:ea typeface="+mn-ea"/>
              </a:rPr>
              <a:t>家庭或本人的突发性变故造成经济困难，学生可以通过学院向学校提出借款申请，申请时间不固定，每学期限申请一次，一次申请金额不超过</a:t>
            </a:r>
            <a:r>
              <a:rPr lang="en-US" altLang="zh-CN" sz="2000" dirty="0">
                <a:latin typeface="+mn-ea"/>
                <a:ea typeface="+mn-ea"/>
              </a:rPr>
              <a:t>2000</a:t>
            </a:r>
            <a:r>
              <a:rPr lang="zh-CN" altLang="zh-CN" sz="2000" dirty="0">
                <a:latin typeface="+mn-ea"/>
                <a:ea typeface="+mn-ea"/>
              </a:rPr>
              <a:t>元。无息借款不计利息，学生在校期间无需偿还，毕业后有偿还能力时进行还款，所还</a:t>
            </a:r>
            <a:r>
              <a:rPr lang="zh-CN" altLang="zh-CN" sz="2000" dirty="0" smtClean="0">
                <a:latin typeface="+mn-ea"/>
                <a:ea typeface="+mn-ea"/>
              </a:rPr>
              <a:t>款项</a:t>
            </a:r>
            <a:r>
              <a:rPr lang="zh-CN" altLang="en-US" sz="2000" dirty="0" smtClean="0">
                <a:latin typeface="+mn-ea"/>
                <a:ea typeface="+mn-ea"/>
              </a:rPr>
              <a:t>汇入山东大学</a:t>
            </a:r>
            <a:r>
              <a:rPr lang="en-US" altLang="zh-CN" sz="2000" dirty="0" smtClean="0">
                <a:latin typeface="+mn-ea"/>
                <a:ea typeface="+mn-ea"/>
              </a:rPr>
              <a:t>CARE</a:t>
            </a:r>
            <a:r>
              <a:rPr lang="zh-CN" altLang="en-US" sz="2000" dirty="0" smtClean="0">
                <a:latin typeface="+mn-ea"/>
                <a:ea typeface="+mn-ea"/>
              </a:rPr>
              <a:t>基金，</a:t>
            </a:r>
            <a:r>
              <a:rPr lang="zh-CN" altLang="zh-CN" sz="2000" dirty="0" smtClean="0">
                <a:latin typeface="+mn-ea"/>
                <a:ea typeface="+mn-ea"/>
              </a:rPr>
              <a:t>继续</a:t>
            </a:r>
            <a:r>
              <a:rPr lang="zh-CN" altLang="zh-CN" sz="2000" dirty="0">
                <a:latin typeface="+mn-ea"/>
                <a:ea typeface="+mn-ea"/>
              </a:rPr>
              <a:t>用于</a:t>
            </a:r>
            <a:r>
              <a:rPr lang="zh-CN" altLang="zh-CN" sz="2000" dirty="0" smtClean="0">
                <a:latin typeface="+mn-ea"/>
                <a:ea typeface="+mn-ea"/>
              </a:rPr>
              <a:t>在校生</a:t>
            </a:r>
            <a:r>
              <a:rPr lang="zh-CN" altLang="zh-CN" sz="2000" dirty="0">
                <a:latin typeface="+mn-ea"/>
                <a:ea typeface="+mn-ea"/>
              </a:rPr>
              <a:t>的应急救助。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2125634" y="1737945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800" dirty="0" smtClean="0">
                <a:latin typeface="+mn-ea"/>
                <a:ea typeface="+mn-ea"/>
              </a:rPr>
              <a:t>无息无期借款</a:t>
            </a:r>
            <a:endParaRPr lang="zh-CN" altLang="en-US" sz="2800" dirty="0">
              <a:latin typeface="+mn-ea"/>
              <a:ea typeface="+mn-ea"/>
            </a:endParaRPr>
          </a:p>
        </p:txBody>
      </p:sp>
      <p:pic>
        <p:nvPicPr>
          <p:cNvPr id="6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9006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6" name="文本框 5"/>
          <p:cNvSpPr txBox="1"/>
          <p:nvPr/>
        </p:nvSpPr>
        <p:spPr>
          <a:xfrm>
            <a:off x="2063463" y="2451231"/>
            <a:ext cx="762144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zh-CN" sz="2400" dirty="0" smtClean="0"/>
              <a:t>       </a:t>
            </a:r>
            <a:r>
              <a:rPr lang="zh-CN" altLang="zh-CN" sz="2400" dirty="0" smtClean="0"/>
              <a:t>学生</a:t>
            </a:r>
            <a:r>
              <a:rPr lang="zh-CN" altLang="zh-CN" sz="2400" dirty="0"/>
              <a:t>本人因重大疾病导致医治花费巨大、生活困难，学生可提出申请，学院审核同意后报学生资助中心审核，审核合格后予以发放大病救助金。</a:t>
            </a:r>
            <a:endParaRPr lang="zh-CN" altLang="en-US" sz="2400" dirty="0">
              <a:latin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063463" y="1715421"/>
            <a:ext cx="29427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3200" dirty="0" smtClean="0">
                <a:latin typeface="+mn-ea"/>
                <a:ea typeface="+mn-ea"/>
              </a:rPr>
              <a:t>大 病 救 助</a:t>
            </a:r>
            <a:endParaRPr lang="zh-CN" altLang="en-US" sz="3200" dirty="0">
              <a:latin typeface="+mn-ea"/>
              <a:ea typeface="+mn-ea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2246164" y="4759555"/>
            <a:ext cx="743874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大病的界定：</a:t>
            </a:r>
            <a:r>
              <a:rPr lang="zh-CN" altLang="zh-CN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中国</a:t>
            </a:r>
            <a:r>
              <a:rPr lang="zh-CN" altLang="zh-CN" sz="1600" dirty="0">
                <a:latin typeface="楷体" panose="02010609060101010101" pitchFamily="49" charset="-122"/>
                <a:ea typeface="楷体" panose="02010609060101010101" pitchFamily="49" charset="-122"/>
              </a:rPr>
              <a:t>保险行业协会在《重大疾病保险的疾病定义使用规范》中界定的规定三十六种重大</a:t>
            </a:r>
            <a:r>
              <a:rPr lang="zh-CN" altLang="zh-CN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疾病</a:t>
            </a:r>
            <a:r>
              <a:rPr lang="zh-CN" altLang="en-US" sz="1600" dirty="0" smtClean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  <a:endParaRPr lang="zh-CN" altLang="en-US" sz="1600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pic>
        <p:nvPicPr>
          <p:cNvPr id="9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文本框 10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2" name="直接连接符 11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92058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1998141" y="2305458"/>
            <a:ext cx="825344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zh-CN" sz="2000" dirty="0" smtClean="0"/>
              <a:t>      </a:t>
            </a:r>
            <a:r>
              <a:rPr lang="zh-CN" altLang="zh-CN" sz="2000" dirty="0" smtClean="0"/>
              <a:t>由于</a:t>
            </a:r>
            <a:r>
              <a:rPr lang="zh-CN" altLang="zh-CN" sz="2000" dirty="0"/>
              <a:t>某些特殊原因或突发情况</a:t>
            </a:r>
            <a:r>
              <a:rPr lang="zh-CN" altLang="zh-CN" sz="2000" dirty="0" smtClean="0"/>
              <a:t>，部分</a:t>
            </a:r>
            <a:r>
              <a:rPr lang="zh-CN" altLang="zh-CN" sz="2000" dirty="0"/>
              <a:t>学生有着沉重的经济包袱和心理压力，而出于自尊或其他原因，他们在寻求帮助的时候有时不想向身边熟悉的人开口，解忧杂货铺为这部分同学提供了一个相对隐秘且轻松的倾诉平台。这个平台注重隐私保护，在保障学校、学院层面精准资助的同时，增加一个学生求助的民间渠道。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083533" y="1737945"/>
            <a:ext cx="26642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800" dirty="0" smtClean="0">
                <a:latin typeface="+mn-ea"/>
                <a:ea typeface="+mn-ea"/>
              </a:rPr>
              <a:t>解忧杂货铺</a:t>
            </a:r>
            <a:endParaRPr lang="zh-CN" altLang="en-US" sz="2800" dirty="0">
              <a:latin typeface="+mn-ea"/>
              <a:ea typeface="+mn-ea"/>
            </a:endParaRPr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41327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AutoShape 3"/>
          <p:cNvSpPr>
            <a:spLocks noChangeArrowheads="1"/>
          </p:cNvSpPr>
          <p:nvPr/>
        </p:nvSpPr>
        <p:spPr bwMode="gray">
          <a:xfrm>
            <a:off x="5276996" y="1433066"/>
            <a:ext cx="2881054" cy="4603192"/>
          </a:xfrm>
          <a:prstGeom prst="roundRect">
            <a:avLst>
              <a:gd name="adj" fmla="val 9144"/>
            </a:avLst>
          </a:prstGeom>
          <a:solidFill>
            <a:schemeClr val="accent3">
              <a:lumMod val="20000"/>
              <a:lumOff val="80000"/>
            </a:schemeClr>
          </a:solidFill>
          <a:ln w="15875">
            <a:solidFill>
              <a:schemeClr val="tx2">
                <a:lumMod val="75000"/>
              </a:schemeClr>
            </a:solidFill>
            <a:prstDash val="sysDash"/>
            <a:round/>
            <a:headEnd/>
            <a:tailEnd/>
          </a:ln>
        </p:spPr>
        <p:txBody>
          <a:bodyPr wrap="none" anchor="ctr"/>
          <a:lstStyle/>
          <a:p>
            <a:pPr algn="ctr">
              <a:defRPr/>
            </a:pPr>
            <a:endParaRPr lang="zh-CN" altLang="en-US" sz="2400" b="1" dirty="0">
              <a:solidFill>
                <a:srgbClr val="000000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5" name="对角圆角矩形 4"/>
          <p:cNvSpPr/>
          <p:nvPr/>
        </p:nvSpPr>
        <p:spPr>
          <a:xfrm>
            <a:off x="5517794" y="1683460"/>
            <a:ext cx="2412750" cy="539750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zh-CN" altLang="en-US" sz="1400" b="1" dirty="0" smtClean="0">
                <a:solidFill>
                  <a:srgbClr val="060E18"/>
                </a:solidFill>
                <a:ea typeface="宋体" pitchFamily="2" charset="-122"/>
              </a:rPr>
              <a:t>学生通过微信或邮件救助</a:t>
            </a:r>
            <a:endParaRPr lang="zh-CN" altLang="en-US" sz="1400" b="1" dirty="0">
              <a:solidFill>
                <a:srgbClr val="060E18"/>
              </a:solidFill>
              <a:ea typeface="宋体" pitchFamily="2" charset="-122"/>
            </a:endParaRPr>
          </a:p>
        </p:txBody>
      </p:sp>
      <p:sp>
        <p:nvSpPr>
          <p:cNvPr id="6" name="下箭头 5"/>
          <p:cNvSpPr/>
          <p:nvPr/>
        </p:nvSpPr>
        <p:spPr>
          <a:xfrm>
            <a:off x="6352073" y="2273070"/>
            <a:ext cx="714375" cy="214312"/>
          </a:xfrm>
          <a:prstGeom prst="down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7" name="对角圆角矩形 6"/>
          <p:cNvSpPr/>
          <p:nvPr/>
        </p:nvSpPr>
        <p:spPr>
          <a:xfrm>
            <a:off x="5504503" y="2520793"/>
            <a:ext cx="2426041" cy="539750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altLang="zh-CN" dirty="0" smtClean="0">
              <a:solidFill>
                <a:srgbClr val="060E18"/>
              </a:solidFill>
            </a:endParaRPr>
          </a:p>
          <a:p>
            <a:pPr algn="ctr">
              <a:buNone/>
              <a:defRPr/>
            </a:pPr>
            <a:r>
              <a:rPr lang="zh-CN" altLang="en-US" sz="1400" dirty="0" smtClean="0">
                <a:solidFill>
                  <a:srgbClr val="060E18"/>
                </a:solidFill>
              </a:rPr>
              <a:t>广泛</a:t>
            </a:r>
            <a:r>
              <a:rPr lang="zh-CN" altLang="en-US" sz="1400" dirty="0">
                <a:solidFill>
                  <a:srgbClr val="060E18"/>
                </a:solidFill>
              </a:rPr>
              <a:t>调研（辅导员、班委）</a:t>
            </a:r>
          </a:p>
          <a:p>
            <a:pPr algn="ctr">
              <a:buNone/>
              <a:defRPr/>
            </a:pPr>
            <a:endParaRPr lang="zh-CN" altLang="en-US" b="1" dirty="0">
              <a:solidFill>
                <a:srgbClr val="060E18"/>
              </a:solidFill>
              <a:ea typeface="宋体" pitchFamily="2" charset="-122"/>
            </a:endParaRPr>
          </a:p>
        </p:txBody>
      </p:sp>
      <p:sp>
        <p:nvSpPr>
          <p:cNvPr id="8" name="下箭头 7"/>
          <p:cNvSpPr/>
          <p:nvPr/>
        </p:nvSpPr>
        <p:spPr>
          <a:xfrm>
            <a:off x="6352072" y="3150276"/>
            <a:ext cx="714375" cy="214312"/>
          </a:xfrm>
          <a:prstGeom prst="downArrow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9" name="对角圆角矩形 8"/>
          <p:cNvSpPr/>
          <p:nvPr/>
        </p:nvSpPr>
        <p:spPr>
          <a:xfrm>
            <a:off x="5504503" y="3464787"/>
            <a:ext cx="2426041" cy="539750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altLang="zh-CN" dirty="0" smtClean="0">
              <a:solidFill>
                <a:srgbClr val="060E18"/>
              </a:solidFill>
            </a:endParaRPr>
          </a:p>
          <a:p>
            <a:pPr algn="ctr">
              <a:buNone/>
              <a:defRPr/>
            </a:pPr>
            <a:r>
              <a:rPr lang="zh-CN" altLang="en-US" dirty="0" smtClean="0">
                <a:solidFill>
                  <a:srgbClr val="060E18"/>
                </a:solidFill>
              </a:rPr>
              <a:t>建立</a:t>
            </a:r>
            <a:r>
              <a:rPr lang="zh-CN" altLang="en-US" dirty="0">
                <a:solidFill>
                  <a:srgbClr val="060E18"/>
                </a:solidFill>
              </a:rPr>
              <a:t>解忧档案</a:t>
            </a:r>
          </a:p>
          <a:p>
            <a:pPr algn="ctr">
              <a:buNone/>
              <a:defRPr/>
            </a:pPr>
            <a:endParaRPr lang="zh-CN" altLang="en-US" b="1" dirty="0">
              <a:solidFill>
                <a:srgbClr val="060E18"/>
              </a:solidFill>
              <a:ea typeface="宋体" pitchFamily="2" charset="-122"/>
            </a:endParaRPr>
          </a:p>
        </p:txBody>
      </p:sp>
      <p:sp>
        <p:nvSpPr>
          <p:cNvPr id="11" name="下箭头 10"/>
          <p:cNvSpPr/>
          <p:nvPr/>
        </p:nvSpPr>
        <p:spPr>
          <a:xfrm>
            <a:off x="6342763" y="4127808"/>
            <a:ext cx="714375" cy="214312"/>
          </a:xfrm>
          <a:prstGeom prst="downArrow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2" name="对角圆角矩形 11"/>
          <p:cNvSpPr/>
          <p:nvPr/>
        </p:nvSpPr>
        <p:spPr>
          <a:xfrm>
            <a:off x="5504503" y="4443776"/>
            <a:ext cx="2426041" cy="539750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endParaRPr lang="en-US" altLang="zh-CN" dirty="0" smtClean="0">
              <a:solidFill>
                <a:srgbClr val="060E18"/>
              </a:solidFill>
            </a:endParaRPr>
          </a:p>
          <a:p>
            <a:pPr algn="ctr">
              <a:buNone/>
              <a:defRPr/>
            </a:pPr>
            <a:r>
              <a:rPr lang="zh-CN" altLang="en-US" dirty="0" smtClean="0">
                <a:solidFill>
                  <a:srgbClr val="060E18"/>
                </a:solidFill>
              </a:rPr>
              <a:t>实施精准帮扶</a:t>
            </a:r>
            <a:endParaRPr lang="zh-CN" altLang="en-US" dirty="0">
              <a:solidFill>
                <a:srgbClr val="060E18"/>
              </a:solidFill>
            </a:endParaRPr>
          </a:p>
          <a:p>
            <a:pPr algn="ctr">
              <a:buNone/>
              <a:defRPr/>
            </a:pPr>
            <a:endParaRPr lang="zh-CN" altLang="en-US" b="1" dirty="0">
              <a:solidFill>
                <a:srgbClr val="060E18"/>
              </a:solidFill>
              <a:ea typeface="宋体" pitchFamily="2" charset="-122"/>
            </a:endParaRPr>
          </a:p>
        </p:txBody>
      </p:sp>
      <p:sp>
        <p:nvSpPr>
          <p:cNvPr id="13" name="下箭头 12"/>
          <p:cNvSpPr/>
          <p:nvPr/>
        </p:nvSpPr>
        <p:spPr>
          <a:xfrm>
            <a:off x="6342762" y="5055877"/>
            <a:ext cx="714375" cy="214312"/>
          </a:xfrm>
          <a:prstGeom prst="downArrow">
            <a:avLst/>
          </a:prstGeom>
          <a:solidFill>
            <a:srgbClr val="4F622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sp>
        <p:nvSpPr>
          <p:cNvPr id="15" name="对角圆角矩形 14"/>
          <p:cNvSpPr/>
          <p:nvPr/>
        </p:nvSpPr>
        <p:spPr>
          <a:xfrm>
            <a:off x="5517793" y="5372208"/>
            <a:ext cx="2412751" cy="539750"/>
          </a:xfrm>
          <a:prstGeom prst="round2Diag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  <a:defRPr/>
            </a:pPr>
            <a:r>
              <a:rPr lang="zh-CN" altLang="en-US" b="1" dirty="0" smtClean="0">
                <a:solidFill>
                  <a:srgbClr val="060E18"/>
                </a:solidFill>
                <a:ea typeface="宋体" pitchFamily="2" charset="-122"/>
              </a:rPr>
              <a:t>温馨回信长期跟踪</a:t>
            </a:r>
            <a:endParaRPr lang="zh-CN" altLang="en-US" b="1" dirty="0">
              <a:solidFill>
                <a:srgbClr val="060E18"/>
              </a:solidFill>
              <a:ea typeface="宋体" pitchFamily="2" charset="-122"/>
            </a:endParaRPr>
          </a:p>
        </p:txBody>
      </p:sp>
      <p:sp>
        <p:nvSpPr>
          <p:cNvPr id="16" name="AutoShape 3"/>
          <p:cNvSpPr>
            <a:spLocks noChangeArrowheads="1"/>
          </p:cNvSpPr>
          <p:nvPr/>
        </p:nvSpPr>
        <p:spPr bwMode="gray">
          <a:xfrm>
            <a:off x="3129733" y="2223210"/>
            <a:ext cx="1073150" cy="3286125"/>
          </a:xfrm>
          <a:prstGeom prst="roundRect">
            <a:avLst>
              <a:gd name="adj" fmla="val 9144"/>
            </a:avLst>
          </a:prstGeom>
          <a:solidFill>
            <a:srgbClr val="C00000"/>
          </a:solidFill>
          <a:ln w="15875">
            <a:solidFill>
              <a:schemeClr val="tx2">
                <a:lumMod val="75000"/>
              </a:schemeClr>
            </a:solidFill>
            <a:prstDash val="sysDash"/>
            <a:round/>
            <a:headEnd/>
            <a:tailEnd/>
          </a:ln>
        </p:spPr>
        <p:txBody>
          <a:bodyPr vert="eaVert" wrap="none" anchor="ctr"/>
          <a:lstStyle/>
          <a:p>
            <a:pPr algn="ctr">
              <a:buNone/>
              <a:defRPr/>
            </a:pPr>
            <a:r>
              <a:rPr lang="zh-CN" altLang="en-US" sz="2400" b="1" dirty="0" smtClean="0">
                <a:solidFill>
                  <a:schemeClr val="bg1"/>
                </a:solidFill>
                <a:latin typeface="黑体" pitchFamily="2" charset="-122"/>
                <a:ea typeface="黑体" pitchFamily="2" charset="-122"/>
              </a:rPr>
              <a:t>解 忧 杂 货 铺</a:t>
            </a:r>
            <a:endParaRPr lang="zh-CN" altLang="en-US" sz="2400" b="1" dirty="0">
              <a:solidFill>
                <a:schemeClr val="bg1"/>
              </a:solidFill>
              <a:latin typeface="黑体" pitchFamily="2" charset="-122"/>
              <a:ea typeface="黑体" pitchFamily="2" charset="-122"/>
            </a:endParaRPr>
          </a:p>
        </p:txBody>
      </p:sp>
      <p:sp>
        <p:nvSpPr>
          <p:cNvPr id="17" name="虚尾箭头 16"/>
          <p:cNvSpPr/>
          <p:nvPr/>
        </p:nvSpPr>
        <p:spPr>
          <a:xfrm>
            <a:off x="4565133" y="3201246"/>
            <a:ext cx="428625" cy="1071562"/>
          </a:xfrm>
          <a:prstGeom prst="stripedRightArrow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srgbClr val="DDE89A"/>
              </a:solidFill>
              <a:ea typeface="宋体" pitchFamily="2" charset="-122"/>
            </a:endParaRPr>
          </a:p>
        </p:txBody>
      </p:sp>
      <p:pic>
        <p:nvPicPr>
          <p:cNvPr id="18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文本框 18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应急资助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0" name="直接连接符 19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77083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grpSp>
        <p:nvGrpSpPr>
          <p:cNvPr id="4" name="组合 3"/>
          <p:cNvGrpSpPr>
            <a:grpSpLocks/>
          </p:cNvGrpSpPr>
          <p:nvPr/>
        </p:nvGrpSpPr>
        <p:grpSpPr bwMode="auto">
          <a:xfrm>
            <a:off x="2383011" y="2878093"/>
            <a:ext cx="1441450" cy="1441450"/>
            <a:chOff x="877888" y="2946400"/>
            <a:chExt cx="1939925" cy="1939925"/>
          </a:xfrm>
          <a:solidFill>
            <a:schemeClr val="accent3">
              <a:lumMod val="75000"/>
            </a:schemeClr>
          </a:solidFill>
        </p:grpSpPr>
        <p:sp>
          <p:nvSpPr>
            <p:cNvPr id="5" name="Oval 5"/>
            <p:cNvSpPr>
              <a:spLocks noChangeArrowheads="1"/>
            </p:cNvSpPr>
            <p:nvPr/>
          </p:nvSpPr>
          <p:spPr bwMode="auto">
            <a:xfrm>
              <a:off x="877888" y="2946400"/>
              <a:ext cx="1939925" cy="1939925"/>
            </a:xfrm>
            <a:prstGeom prst="ellipse">
              <a:avLst/>
            </a:prstGeom>
            <a:solidFill>
              <a:srgbClr val="C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>
                <a:latin typeface="微软雅黑"/>
                <a:ea typeface="微软雅黑"/>
                <a:cs typeface="微软雅黑"/>
              </a:endParaRPr>
            </a:p>
          </p:txBody>
        </p:sp>
        <p:sp>
          <p:nvSpPr>
            <p:cNvPr id="6" name="TextBox 60"/>
            <p:cNvSpPr txBox="1">
              <a:spLocks noChangeArrowheads="1"/>
            </p:cNvSpPr>
            <p:nvPr/>
          </p:nvSpPr>
          <p:spPr bwMode="auto">
            <a:xfrm>
              <a:off x="1194580" y="3245755"/>
              <a:ext cx="1306541" cy="12840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algn="ctr">
                <a:buNone/>
              </a:pPr>
              <a:r>
                <a:rPr lang="zh-CN" altLang="en-US" sz="2800" b="1" dirty="0" smtClean="0">
                  <a:solidFill>
                    <a:schemeClr val="bg1"/>
                  </a:solidFill>
                  <a:latin typeface="微软雅黑"/>
                  <a:ea typeface="微软雅黑"/>
                  <a:cs typeface="微软雅黑"/>
                </a:rPr>
                <a:t>能力帮扶</a:t>
              </a:r>
              <a:endParaRPr lang="zh-CN" altLang="en-US" sz="2800" b="1" dirty="0">
                <a:solidFill>
                  <a:schemeClr val="bg1"/>
                </a:solidFill>
                <a:latin typeface="微软雅黑"/>
                <a:ea typeface="微软雅黑"/>
                <a:cs typeface="微软雅黑"/>
              </a:endParaRPr>
            </a:p>
          </p:txBody>
        </p:sp>
      </p:grpSp>
      <p:sp>
        <p:nvSpPr>
          <p:cNvPr id="7" name="矩形 6"/>
          <p:cNvSpPr/>
          <p:nvPr/>
        </p:nvSpPr>
        <p:spPr>
          <a:xfrm>
            <a:off x="5392862" y="2155698"/>
            <a:ext cx="3254845" cy="83419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   勤 工 助学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8" name="Oval 4"/>
          <p:cNvSpPr/>
          <p:nvPr/>
        </p:nvSpPr>
        <p:spPr>
          <a:xfrm>
            <a:off x="5568310" y="2282786"/>
            <a:ext cx="576262" cy="5762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微软雅黑"/>
              </a:rPr>
              <a:t>1</a:t>
            </a:r>
          </a:p>
        </p:txBody>
      </p:sp>
      <p:sp>
        <p:nvSpPr>
          <p:cNvPr id="9" name="矩形 8"/>
          <p:cNvSpPr/>
          <p:nvPr/>
        </p:nvSpPr>
        <p:spPr>
          <a:xfrm>
            <a:off x="5392862" y="4054634"/>
            <a:ext cx="3254845" cy="864096"/>
          </a:xfrm>
          <a:prstGeom prst="rect">
            <a:avLst/>
          </a:prstGeom>
          <a:solidFill>
            <a:schemeClr val="bg2">
              <a:lumMod val="90000"/>
            </a:schemeClr>
          </a:solidFill>
          <a:ln w="3175" cap="flat" cmpd="sng" algn="ctr">
            <a:noFill/>
            <a:prstDash val="solid"/>
          </a:ln>
          <a:effectLst/>
        </p:spPr>
        <p:txBody>
          <a:bodyPr lIns="128296" tIns="64146" rIns="128296" bIns="64146" anchor="ctr"/>
          <a:lstStyle/>
          <a:p>
            <a:pPr algn="ctr" defTabSz="1219200">
              <a:lnSpc>
                <a:spcPct val="120000"/>
              </a:lnSpc>
              <a:buNone/>
              <a:defRPr/>
            </a:pPr>
            <a:r>
              <a:rPr lang="zh-CN" altLang="en-US" sz="2600" b="1" dirty="0" smtClean="0">
                <a:solidFill>
                  <a:srgbClr val="333333"/>
                </a:solidFill>
                <a:ea typeface="黑体" pitchFamily="2" charset="-122"/>
              </a:rPr>
              <a:t>    添 翼 工 程</a:t>
            </a:r>
            <a:endParaRPr lang="zh-CN" altLang="en-US" sz="2600" b="1" dirty="0">
              <a:solidFill>
                <a:srgbClr val="333333"/>
              </a:solidFill>
              <a:ea typeface="黑体" pitchFamily="2" charset="-122"/>
            </a:endParaRPr>
          </a:p>
        </p:txBody>
      </p:sp>
      <p:sp>
        <p:nvSpPr>
          <p:cNvPr id="11" name="Oval 4"/>
          <p:cNvSpPr/>
          <p:nvPr/>
        </p:nvSpPr>
        <p:spPr>
          <a:xfrm>
            <a:off x="5568310" y="4140112"/>
            <a:ext cx="576262" cy="576262"/>
          </a:xfrm>
          <a:prstGeom prst="ellipse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buNone/>
              <a:defRPr/>
            </a:pPr>
            <a:r>
              <a:rPr lang="en-US" altLang="zh-CN" sz="2400" b="1" dirty="0" smtClean="0">
                <a:solidFill>
                  <a:schemeClr val="tx1"/>
                </a:solidFill>
                <a:latin typeface="黑体" pitchFamily="2" charset="-122"/>
                <a:ea typeface="黑体" pitchFamily="2" charset="-122"/>
                <a:cs typeface="微软雅黑"/>
              </a:rPr>
              <a:t>2</a:t>
            </a:r>
            <a:endParaRPr lang="en-US" altLang="zh-CN" sz="2400" b="1" dirty="0">
              <a:solidFill>
                <a:schemeClr val="tx1"/>
              </a:solidFill>
              <a:latin typeface="黑体" pitchFamily="2" charset="-122"/>
              <a:ea typeface="黑体" pitchFamily="2" charset="-122"/>
              <a:cs typeface="微软雅黑"/>
            </a:endParaRPr>
          </a:p>
        </p:txBody>
      </p:sp>
      <p:cxnSp>
        <p:nvCxnSpPr>
          <p:cNvPr id="12" name="直接箭头连接符 11"/>
          <p:cNvCxnSpPr/>
          <p:nvPr/>
        </p:nvCxnSpPr>
        <p:spPr>
          <a:xfrm flipV="1">
            <a:off x="3850684" y="2751854"/>
            <a:ext cx="1392953" cy="523858"/>
          </a:xfrm>
          <a:prstGeom prst="straightConnector1">
            <a:avLst/>
          </a:prstGeom>
          <a:ln>
            <a:solidFill>
              <a:srgbClr val="41445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箭头连接符 5"/>
          <p:cNvCxnSpPr>
            <a:cxnSpLocks noChangeShapeType="1"/>
          </p:cNvCxnSpPr>
          <p:nvPr/>
        </p:nvCxnSpPr>
        <p:spPr bwMode="auto">
          <a:xfrm>
            <a:off x="3824461" y="4054634"/>
            <a:ext cx="1438870" cy="507664"/>
          </a:xfrm>
          <a:prstGeom prst="straightConnector1">
            <a:avLst/>
          </a:prstGeom>
          <a:noFill/>
          <a:ln w="9525" algn="ctr">
            <a:solidFill>
              <a:srgbClr val="414455"/>
            </a:solidFill>
            <a:round/>
            <a:headEnd/>
            <a:tailEnd type="arrow" w="med" len="med"/>
          </a:ln>
        </p:spPr>
      </p:cxnSp>
      <p:pic>
        <p:nvPicPr>
          <p:cNvPr id="15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15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能力帮扶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7" name="直接连接符 16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31835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1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5" name="文本框 4"/>
          <p:cNvSpPr txBox="1"/>
          <p:nvPr/>
        </p:nvSpPr>
        <p:spPr>
          <a:xfrm>
            <a:off x="2339109" y="1737945"/>
            <a:ext cx="5688632" cy="59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>
                <a:latin typeface="+mn-ea"/>
                <a:ea typeface="+mn-ea"/>
              </a:rPr>
              <a:t>勤工助学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2303105" y="2718612"/>
            <a:ext cx="7626506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en-US" altLang="zh-CN" sz="2000" dirty="0" smtClean="0">
                <a:latin typeface="+mn-ea"/>
                <a:ea typeface="+mn-ea"/>
              </a:rPr>
              <a:t>    </a:t>
            </a:r>
            <a:r>
              <a:rPr lang="zh-CN" altLang="zh-CN" sz="2000" dirty="0" smtClean="0">
                <a:latin typeface="+mn-ea"/>
                <a:ea typeface="+mn-ea"/>
              </a:rPr>
              <a:t>学生</a:t>
            </a:r>
            <a:r>
              <a:rPr lang="zh-CN" altLang="zh-CN" sz="2000" dirty="0">
                <a:latin typeface="+mn-ea"/>
                <a:ea typeface="+mn-ea"/>
              </a:rPr>
              <a:t>在学校的组织下利用课余时间，通过劳动取得合法报酬，用于改善学习和生活条件的实践活动。勤工助学以校内勤工助学为主，分为固定岗位和临时岗位，原则上每月不超过</a:t>
            </a:r>
            <a:r>
              <a:rPr lang="en-US" altLang="zh-CN" sz="2000" dirty="0">
                <a:latin typeface="+mn-ea"/>
                <a:ea typeface="+mn-ea"/>
              </a:rPr>
              <a:t>40</a:t>
            </a:r>
            <a:r>
              <a:rPr lang="zh-CN" altLang="zh-CN" sz="2000" dirty="0">
                <a:latin typeface="+mn-ea"/>
                <a:ea typeface="+mn-ea"/>
              </a:rPr>
              <a:t>小时，报酬一般为</a:t>
            </a:r>
            <a:r>
              <a:rPr lang="en-US" altLang="zh-CN" sz="2000" dirty="0">
                <a:latin typeface="+mn-ea"/>
                <a:ea typeface="+mn-ea"/>
              </a:rPr>
              <a:t>300</a:t>
            </a:r>
            <a:r>
              <a:rPr lang="zh-CN" altLang="zh-CN" sz="2000" dirty="0">
                <a:latin typeface="+mn-ea"/>
                <a:ea typeface="+mn-ea"/>
              </a:rPr>
              <a:t>元</a:t>
            </a:r>
            <a:r>
              <a:rPr lang="en-US" altLang="zh-CN" sz="2000" dirty="0">
                <a:latin typeface="+mn-ea"/>
                <a:ea typeface="+mn-ea"/>
              </a:rPr>
              <a:t>/</a:t>
            </a:r>
            <a:r>
              <a:rPr lang="zh-CN" altLang="zh-CN" sz="2000" dirty="0">
                <a:latin typeface="+mn-ea"/>
                <a:ea typeface="+mn-ea"/>
              </a:rPr>
              <a:t>月。</a:t>
            </a:r>
            <a:endParaRPr lang="zh-CN" altLang="en-US" sz="2000" dirty="0">
              <a:latin typeface="+mn-ea"/>
              <a:ea typeface="+mn-ea"/>
            </a:endParaRPr>
          </a:p>
        </p:txBody>
      </p:sp>
      <p:pic>
        <p:nvPicPr>
          <p:cNvPr id="7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文本框 7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能力帮扶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14140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2647634" y="1896908"/>
            <a:ext cx="6984776" cy="3316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2251590" y="1758991"/>
            <a:ext cx="5688632" cy="598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+mn-ea"/>
                <a:ea typeface="+mn-ea"/>
              </a:rPr>
              <a:t>勤工助学先培训后上岗</a:t>
            </a:r>
            <a:endParaRPr lang="zh-CN" altLang="en-US" sz="2600" dirty="0">
              <a:latin typeface="+mn-ea"/>
              <a:ea typeface="+mn-ea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2251590" y="2486759"/>
            <a:ext cx="766514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  <a:buNone/>
            </a:pPr>
            <a:r>
              <a:rPr lang="zh-CN" altLang="en-US" sz="2000" dirty="0" smtClean="0"/>
              <a:t>        岗</a:t>
            </a:r>
            <a:r>
              <a:rPr lang="zh-CN" altLang="en-US" sz="2000" dirty="0"/>
              <a:t>前培训课程包括基础知识培训与办公软件培训两部分，采用“网络报名”</a:t>
            </a:r>
            <a:r>
              <a:rPr lang="en-US" altLang="zh-CN" sz="2000" dirty="0"/>
              <a:t>+“</a:t>
            </a:r>
            <a:r>
              <a:rPr lang="zh-CN" altLang="en-US" sz="2000" dirty="0"/>
              <a:t>网络培训”</a:t>
            </a:r>
            <a:r>
              <a:rPr lang="en-US" altLang="zh-CN" sz="2000" dirty="0"/>
              <a:t>+“</a:t>
            </a:r>
            <a:r>
              <a:rPr lang="zh-CN" altLang="en-US" sz="2000" dirty="0"/>
              <a:t>网络考核”的形式进行</a:t>
            </a:r>
            <a:r>
              <a:rPr lang="zh-CN" altLang="en-US" sz="2000" dirty="0" smtClean="0"/>
              <a:t>。</a:t>
            </a:r>
            <a:r>
              <a:rPr lang="zh-CN" altLang="en-US" sz="2000" dirty="0" smtClean="0">
                <a:latin typeface="+mn-ea"/>
                <a:ea typeface="+mn-ea"/>
              </a:rPr>
              <a:t>学生可以通过电脑和手机两种途径参与培训。考试合格发放</a:t>
            </a:r>
            <a:r>
              <a:rPr lang="zh-CN" altLang="en-US" sz="2000" dirty="0"/>
              <a:t>培训</a:t>
            </a:r>
            <a:r>
              <a:rPr lang="zh-CN" altLang="en-US" sz="2000" dirty="0" smtClean="0"/>
              <a:t>合格证。</a:t>
            </a:r>
            <a:endParaRPr lang="zh-CN" altLang="en-US" sz="2000" dirty="0">
              <a:latin typeface="+mn-ea"/>
              <a:ea typeface="+mn-ea"/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2678805" y="4554829"/>
            <a:ext cx="6768752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1800" dirty="0" smtClean="0"/>
              <a:t>学生资助中心为每个学院配备两名勤贷助理，协助开展资助工作。</a:t>
            </a:r>
            <a:endParaRPr lang="zh-CN" altLang="en-US" sz="1800" dirty="0"/>
          </a:p>
        </p:txBody>
      </p:sp>
      <p:pic>
        <p:nvPicPr>
          <p:cNvPr id="8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能力帮扶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4913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4" name="文本框 3"/>
          <p:cNvSpPr txBox="1"/>
          <p:nvPr/>
        </p:nvSpPr>
        <p:spPr>
          <a:xfrm>
            <a:off x="1600456" y="1158733"/>
            <a:ext cx="921387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zh-CN"/>
            </a:defPPr>
            <a:lvl1pPr>
              <a:buNone/>
              <a:defRPr sz="2600">
                <a:latin typeface="微软雅黑" panose="020B0503020204020204" pitchFamily="34" charset="-122"/>
                <a:ea typeface="微软雅黑" panose="020B0503020204020204" pitchFamily="34" charset="-122"/>
              </a:defRPr>
            </a:lvl1pPr>
          </a:lstStyle>
          <a:p>
            <a:r>
              <a:rPr lang="zh-CN" altLang="en-US" sz="2400" dirty="0"/>
              <a:t>添翼工程：</a:t>
            </a:r>
            <a:r>
              <a:rPr lang="zh-CN" altLang="zh-CN" sz="2400" dirty="0"/>
              <a:t>为帮助学生补齐因家庭经济困难而产生的能力短板</a:t>
            </a:r>
            <a:endParaRPr lang="zh-CN" altLang="en-US" sz="2400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4926" y="1791866"/>
            <a:ext cx="8424936" cy="4678638"/>
          </a:xfrm>
          <a:prstGeom prst="rect">
            <a:avLst/>
          </a:prstGeom>
          <a:effectLst>
            <a:softEdge rad="38100"/>
          </a:effectLst>
        </p:spPr>
      </p:pic>
      <p:pic>
        <p:nvPicPr>
          <p:cNvPr id="6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文本框 6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能力帮扶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44228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999"/>
          </a:xfrm>
          <a:prstGeom prst="rect">
            <a:avLst/>
          </a:prstGeom>
          <a:noFill/>
        </p:spPr>
      </p:pic>
      <p:sp>
        <p:nvSpPr>
          <p:cNvPr id="7" name="文本框 6"/>
          <p:cNvSpPr txBox="1"/>
          <p:nvPr/>
        </p:nvSpPr>
        <p:spPr>
          <a:xfrm>
            <a:off x="2125434" y="1433066"/>
            <a:ext cx="2498081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None/>
            </a:pPr>
            <a:r>
              <a:rPr lang="zh-CN" altLang="en-US" sz="2600" dirty="0" smtClean="0">
                <a:latin typeface="微软雅黑" panose="020B0503020204020204" pitchFamily="34" charset="-122"/>
                <a:ea typeface="微软雅黑" panose="020B0503020204020204" pitchFamily="34" charset="-122"/>
              </a:rPr>
              <a:t>添翼工程流程图</a:t>
            </a:r>
            <a:endParaRPr lang="zh-CN" altLang="en-US" sz="2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7442" y="2074848"/>
            <a:ext cx="6552728" cy="4525837"/>
          </a:xfrm>
          <a:prstGeom prst="rect">
            <a:avLst/>
          </a:prstGeom>
        </p:spPr>
      </p:pic>
      <p:pic>
        <p:nvPicPr>
          <p:cNvPr id="6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1944878" cy="69234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文本框 8"/>
          <p:cNvSpPr txBox="1"/>
          <p:nvPr/>
        </p:nvSpPr>
        <p:spPr>
          <a:xfrm>
            <a:off x="2073499" y="466386"/>
            <a:ext cx="1339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dirty="0" smtClean="0">
                <a:solidFill>
                  <a:srgbClr val="C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能力帮扶</a:t>
            </a:r>
            <a:endParaRPr lang="zh-CN" altLang="en-US" dirty="0">
              <a:solidFill>
                <a:srgbClr val="C00000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2073499" y="304879"/>
            <a:ext cx="0" cy="692347"/>
          </a:xfrm>
          <a:prstGeom prst="line">
            <a:avLst/>
          </a:prstGeom>
          <a:ln w="1905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326511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pull/>
      </p:transition>
    </mc:Choice>
    <mc:Fallback xmlns="">
      <p:transition spd="slow">
        <p:pull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4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矩形 259"/>
          <p:cNvSpPr>
            <a:spLocks noChangeArrowheads="1"/>
          </p:cNvSpPr>
          <p:nvPr/>
        </p:nvSpPr>
        <p:spPr bwMode="auto">
          <a:xfrm>
            <a:off x="2043276" y="3290388"/>
            <a:ext cx="8208478" cy="1092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6500" cap="all" dirty="0" smtClean="0">
                <a:solidFill>
                  <a:srgbClr val="C20009"/>
                </a:solidFill>
                <a:latin typeface="时尚中黑简体" panose="01010104010101010101" pitchFamily="2" charset="-122"/>
                <a:ea typeface="时尚中黑简体" panose="01010104010101010101" pitchFamily="2" charset="-122"/>
                <a:cs typeface="Arial" panose="020B0604020202020204" pitchFamily="34" charset="0"/>
              </a:rPr>
              <a:t>感谢聆听 批评指导</a:t>
            </a:r>
            <a:endParaRPr lang="zh-CN" altLang="en-US" sz="6500" cap="all" dirty="0">
              <a:solidFill>
                <a:srgbClr val="C20009"/>
              </a:solidFill>
              <a:latin typeface="时尚中黑简体" panose="01010104010101010101" pitchFamily="2" charset="-122"/>
              <a:ea typeface="时尚中黑简体" panose="01010104010101010101" pitchFamily="2" charset="-122"/>
              <a:cs typeface="Arial" panose="020B0604020202020204" pitchFamily="34" charset="0"/>
            </a:endParaRPr>
          </a:p>
        </p:txBody>
      </p:sp>
      <p:pic>
        <p:nvPicPr>
          <p:cNvPr id="32" name="Picture 3" descr="C:\Users\ADMINI~1\AppData\Local\Temp\360zip$Temp\360$1\山东大学校徽与中英文校名标准组合（横式）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890" t="13725" r="3173" b="17648"/>
          <a:stretch>
            <a:fillRect/>
          </a:stretch>
        </p:blipFill>
        <p:spPr bwMode="auto">
          <a:xfrm>
            <a:off x="128621" y="304879"/>
            <a:ext cx="3169200" cy="1128187"/>
          </a:xfrm>
          <a:prstGeom prst="rect">
            <a:avLst/>
          </a:prstGeom>
          <a:noFill/>
          <a:effectLst>
            <a:glow rad="127000">
              <a:schemeClr val="accent1">
                <a:alpha val="0"/>
              </a:schemeClr>
            </a:glow>
            <a:softEdge rad="1524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50392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 tmFilter="0,0; .5, 1; 1, 1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850"/>
                            </p:stCondLst>
                            <p:childTnLst>
                              <p:par>
                                <p:cTn id="1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4" dur="500" tmFilter="0, 0; .2, .5; .8, .5; 1, 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5" dur="250" autoRev="1" fill="hold"/>
                                        <p:tgtEl>
                                          <p:spTgt spid="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2eb4be952223ba77272b2e8c5729025a974f2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599</TotalTime>
  <Words>2047</Words>
  <Application>Microsoft Office PowerPoint</Application>
  <PresentationFormat>宽屏</PresentationFormat>
  <Paragraphs>210</Paragraphs>
  <Slides>36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36</vt:i4>
      </vt:variant>
    </vt:vector>
  </HeadingPairs>
  <TitlesOfParts>
    <vt:vector size="46" baseType="lpstr">
      <vt:lpstr>黑体</vt:lpstr>
      <vt:lpstr>华文仿宋</vt:lpstr>
      <vt:lpstr>楷体</vt:lpstr>
      <vt:lpstr>时尚中黑简体</vt:lpstr>
      <vt:lpstr>宋体</vt:lpstr>
      <vt:lpstr>微软雅黑</vt:lpstr>
      <vt:lpstr>Arial</vt:lpstr>
      <vt:lpstr>Calibri</vt:lpstr>
      <vt:lpstr>Calibri Light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图客巴巴</dc:title>
  <dc:creator>图客巴巴</dc:creator>
  <cp:keywords>www.tuke88.com</cp:keywords>
  <cp:lastModifiedBy>liubing</cp:lastModifiedBy>
  <cp:revision>49</cp:revision>
  <dcterms:created xsi:type="dcterms:W3CDTF">2016-12-19T11:59:38Z</dcterms:created>
  <dcterms:modified xsi:type="dcterms:W3CDTF">2018-01-05T02:27:54Z</dcterms:modified>
</cp:coreProperties>
</file>